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451" autoAdjust="0"/>
  </p:normalViewPr>
  <p:slideViewPr>
    <p:cSldViewPr>
      <p:cViewPr>
        <p:scale>
          <a:sx n="80" d="100"/>
          <a:sy n="80" d="100"/>
        </p:scale>
        <p:origin x="-1092" y="-90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D8BD707-D9CF-40AE-B4C6-C98DA3205C09}" type="datetime1">
              <a:rPr lang="en-US"/>
              <a:pPr lvl="0">
                <a:defRPr/>
              </a:pPr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pic>
        <p:nvPicPr>
          <p:cNvPr id="10" name="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6705600" y="266700"/>
            <a:ext cx="2057400" cy="1143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.png"  /><Relationship Id="rId11" Type="http://schemas.openxmlformats.org/officeDocument/2006/relationships/image" Target="../media/image1.png"  /><Relationship Id="rId12" Type="http://schemas.openxmlformats.org/officeDocument/2006/relationships/image" Target="../media/image1.png"  /><Relationship Id="rId13" Type="http://schemas.openxmlformats.org/officeDocument/2006/relationships/image" Target="../media/image1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5.png"  /><Relationship Id="rId9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.png"  /><Relationship Id="rId11" Type="http://schemas.openxmlformats.org/officeDocument/2006/relationships/image" Target="../media/image11.png"  /><Relationship Id="rId12" Type="http://schemas.openxmlformats.org/officeDocument/2006/relationships/image" Target="../media/image12.png"  /><Relationship Id="rId13" Type="http://schemas.openxmlformats.org/officeDocument/2006/relationships/image" Target="../media/image11.png"  /><Relationship Id="rId14" Type="http://schemas.openxmlformats.org/officeDocument/2006/relationships/image" Target="../media/image12.png"  /><Relationship Id="rId15" Type="http://schemas.openxmlformats.org/officeDocument/2006/relationships/image" Target="../media/image13.png"  /><Relationship Id="rId16" Type="http://schemas.openxmlformats.org/officeDocument/2006/relationships/image" Target="../media/image14.png"  /><Relationship Id="rId17" Type="http://schemas.openxmlformats.org/officeDocument/2006/relationships/image" Target="../media/image15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21.png"  /><Relationship Id="rId13" Type="http://schemas.openxmlformats.org/officeDocument/2006/relationships/image" Target="../media/image1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Relationship Id="rId6" Type="http://schemas.openxmlformats.org/officeDocument/2006/relationships/image" Target="../media/image18.png"  /><Relationship Id="rId7" Type="http://schemas.openxmlformats.org/officeDocument/2006/relationships/image" Target="../media/image18.png"  /><Relationship Id="rId8" Type="http://schemas.openxmlformats.org/officeDocument/2006/relationships/image" Target="../media/image18.png"  /><Relationship Id="rId9" Type="http://schemas.openxmlformats.org/officeDocument/2006/relationships/image" Target="../media/image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27.png"  /><Relationship Id="rId11" Type="http://schemas.openxmlformats.org/officeDocument/2006/relationships/image" Target="../media/image2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9.png"  /><Relationship Id="rId11" Type="http://schemas.openxmlformats.org/officeDocument/2006/relationships/image" Target="../media/image39.png"  /><Relationship Id="rId12" Type="http://schemas.openxmlformats.org/officeDocument/2006/relationships/image" Target="../media/image40.png"  /><Relationship Id="rId13" Type="http://schemas.openxmlformats.org/officeDocument/2006/relationships/image" Target="../media/image40.png"  /><Relationship Id="rId14" Type="http://schemas.openxmlformats.org/officeDocument/2006/relationships/image" Target="../media/image41.png"  /><Relationship Id="rId15" Type="http://schemas.openxmlformats.org/officeDocument/2006/relationships/image" Target="../media/image42.png"  /><Relationship Id="rId16" Type="http://schemas.openxmlformats.org/officeDocument/2006/relationships/image" Target="../media/image42.png"  /><Relationship Id="rId17" Type="http://schemas.openxmlformats.org/officeDocument/2006/relationships/image" Target="../media/image42.png"  /><Relationship Id="rId18" Type="http://schemas.openxmlformats.org/officeDocument/2006/relationships/image" Target="../media/image43.png"  /><Relationship Id="rId19" Type="http://schemas.openxmlformats.org/officeDocument/2006/relationships/image" Target="../media/image43.png"  /><Relationship Id="rId2" Type="http://schemas.openxmlformats.org/officeDocument/2006/relationships/image" Target="../media/image33.png"  /><Relationship Id="rId20" Type="http://schemas.openxmlformats.org/officeDocument/2006/relationships/image" Target="../media/image44.png"  /><Relationship Id="rId21" Type="http://schemas.openxmlformats.org/officeDocument/2006/relationships/image" Target="../media/image45.png"  /><Relationship Id="rId22" Type="http://schemas.openxmlformats.org/officeDocument/2006/relationships/image" Target="../media/image20.png"  /><Relationship Id="rId23" Type="http://schemas.openxmlformats.org/officeDocument/2006/relationships/image" Target="../media/image46.png"  /><Relationship Id="rId3" Type="http://schemas.openxmlformats.org/officeDocument/2006/relationships/image" Target="../media/image17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9.png"  /><Relationship Id="rId4" Type="http://schemas.openxmlformats.org/officeDocument/2006/relationships/image" Target="../media/image47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50.png"  /><Relationship Id="rId11" Type="http://schemas.openxmlformats.org/officeDocument/2006/relationships/image" Target="../media/image52.png"  /><Relationship Id="rId12" Type="http://schemas.openxmlformats.org/officeDocument/2006/relationships/image" Target="../media/image53.png"  /><Relationship Id="rId13" Type="http://schemas.openxmlformats.org/officeDocument/2006/relationships/image" Target="../media/image54.png"  /><Relationship Id="rId14" Type="http://schemas.openxmlformats.org/officeDocument/2006/relationships/image" Target="../media/image55.png"  /><Relationship Id="rId15" Type="http://schemas.openxmlformats.org/officeDocument/2006/relationships/image" Target="../media/image30.png"  /><Relationship Id="rId16" Type="http://schemas.openxmlformats.org/officeDocument/2006/relationships/image" Target="../media/image56.png"  /><Relationship Id="rId17" Type="http://schemas.openxmlformats.org/officeDocument/2006/relationships/image" Target="../media/image57.png"  /><Relationship Id="rId18" Type="http://schemas.openxmlformats.org/officeDocument/2006/relationships/image" Target="../media/image58.png"  /><Relationship Id="rId19" Type="http://schemas.openxmlformats.org/officeDocument/2006/relationships/image" Target="../media/image50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52.png"  /><Relationship Id="rId21" Type="http://schemas.openxmlformats.org/officeDocument/2006/relationships/image" Target="../media/image59.png"  /><Relationship Id="rId22" Type="http://schemas.openxmlformats.org/officeDocument/2006/relationships/image" Target="../media/image60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Relationship Id="rId9" Type="http://schemas.openxmlformats.org/officeDocument/2006/relationships/image" Target="../media/image4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" y="762000"/>
            <a:ext cx="16751300" cy="876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6600" y="5829300"/>
            <a:ext cx="6654800" cy="97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86000" y="6184900"/>
            <a:ext cx="1993900" cy="199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931900" y="7886700"/>
            <a:ext cx="9017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41200" y="7531100"/>
            <a:ext cx="1130300" cy="113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51200" y="7543800"/>
            <a:ext cx="1181100" cy="124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78000" y="6515100"/>
            <a:ext cx="1181100" cy="129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79700" y="3759200"/>
            <a:ext cx="12903200" cy="1854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0500" b="0" i="0" u="none" strike="noStrike" spc="-700">
                <a:solidFill>
                  <a:srgbClr val="afbb8f"/>
                </a:solidFill>
                <a:ea typeface="esamanru OTF Medium"/>
              </a:rPr>
              <a:t>기분 온도계   </a:t>
            </a:r>
            <a:endParaRPr lang="ko-KR" altLang="en-US" sz="10500" b="0" i="0" u="none" strike="noStrike" spc="-700">
              <a:solidFill>
                <a:srgbClr val="afbb8f"/>
              </a:solidFill>
              <a:ea typeface="esamanru OTF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97600" y="5969000"/>
            <a:ext cx="58801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900" b="0" i="0" u="none" strike="noStrike" spc="-200">
                <a:solidFill>
                  <a:srgbClr val="afbb8f"/>
                </a:solidFill>
                <a:ea typeface="ONE Mobile Title OTF"/>
              </a:rPr>
              <a:t>마음 지킴이</a:t>
            </a:r>
            <a:endParaRPr lang="ko-KR" altLang="en-US" sz="3900" b="0" i="0" u="none" strike="noStrike" spc="-200">
              <a:solidFill>
                <a:srgbClr val="afbb8f"/>
              </a:solidFill>
              <a:ea typeface="ONE Mobile Title OT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88250" y="6896099"/>
            <a:ext cx="3111500" cy="2057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sz="2100" b="0" i="0" u="none" strike="noStrike" spc="-100">
              <a:solidFill>
                <a:srgbClr val="afbb8f"/>
              </a:solidFill>
              <a:ea typeface="ONE Mobile OTF Bold"/>
            </a:endParaRPr>
          </a:p>
          <a:p>
            <a:pPr lvl="0">
              <a:lnSpc>
                <a:spcPct val="99600"/>
              </a:lnSpc>
              <a:defRPr/>
            </a:pPr>
            <a:endParaRPr lang="ko-KR" altLang="en-US" sz="2100" b="0" i="0" u="none" strike="noStrike" spc="-100">
              <a:solidFill>
                <a:srgbClr val="afbb8f"/>
              </a:solidFill>
              <a:ea typeface="ONE Mobile OT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23100" y="3086100"/>
            <a:ext cx="42418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2089"/>
              </a:lnSpc>
              <a:defRPr/>
            </a:pPr>
            <a:r>
              <a:rPr lang="en-US" sz="2100" b="1" i="0" u="none" strike="noStrike" spc="400">
                <a:solidFill>
                  <a:srgbClr val="ecd89d"/>
                </a:solidFill>
                <a:latin typeface="LINE Seed Sans TH Regular"/>
              </a:rPr>
              <a:t>PRESENTATION</a:t>
            </a:r>
            <a:endParaRPr lang="en-US" sz="2100" b="1" i="0" u="none" strike="noStrike" spc="400">
              <a:solidFill>
                <a:srgbClr val="ecd89d"/>
              </a:solidFill>
              <a:latin typeface="LINE Seed Sans TH Regular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658600" y="1104899"/>
            <a:ext cx="2057400" cy="213360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362200" y="3771900"/>
            <a:ext cx="2057400" cy="21336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782800" y="3848100"/>
            <a:ext cx="2057400" cy="21336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543800" y="7124700"/>
            <a:ext cx="2057400" cy="213360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486400" y="952500"/>
            <a:ext cx="205740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762000"/>
            <a:ext cx="16751300" cy="876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86000" y="6184900"/>
            <a:ext cx="1993900" cy="199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931900" y="7886700"/>
            <a:ext cx="9017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41200" y="7531100"/>
            <a:ext cx="1130300" cy="113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49300" y="5905500"/>
            <a:ext cx="1181100" cy="129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79700" y="2552700"/>
            <a:ext cx="12928600" cy="6172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afbb8f"/>
                </a:solidFill>
                <a:ea typeface="esamanru OTF Medium"/>
              </a:rPr>
              <a:t>“</a:t>
            </a:r>
            <a:r>
              <a:rPr lang="ko-KR" altLang="en-US" sz="2000" b="1" i="0" u="none" strike="noStrike">
                <a:solidFill>
                  <a:srgbClr val="afbb8f"/>
                </a:solidFill>
                <a:ea typeface="esamanru OTF Medium"/>
              </a:rPr>
              <a:t>우리가 바라는 변화</a:t>
            </a:r>
            <a:r>
              <a:rPr lang="en-US" altLang="ko-KR" sz="2000" b="1" i="0" u="none" strike="noStrike">
                <a:solidFill>
                  <a:srgbClr val="afbb8f"/>
                </a:solidFill>
                <a:ea typeface="esamanru OTF Medium"/>
              </a:rPr>
              <a:t>”</a:t>
            </a:r>
            <a:endParaRPr lang="en-US" altLang="ko-KR" sz="2000" b="1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이 프로젝트는 전문적인 진단 이전에 누구나 자신의 감정 상태를 부담 없이 돌아볼 수 있도록 돕는 자가진단형 감정관리 도구입니다</a:t>
            </a: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.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무겁지 않게</a:t>
            </a: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그러나 진심으로 </a:t>
            </a:r>
            <a:r>
              <a:rPr lang="en-US" altLang="ko-KR" sz="2000" b="1" i="0" u="none" strike="noStrike">
                <a:solidFill>
                  <a:srgbClr val="afbb8f"/>
                </a:solidFill>
                <a:ea typeface="esamanru OTF Medium"/>
              </a:rPr>
              <a:t>“</a:t>
            </a:r>
            <a:r>
              <a:rPr lang="ko-KR" altLang="en-US" sz="2000" b="1" i="0" u="none" strike="noStrike">
                <a:solidFill>
                  <a:srgbClr val="afbb8f"/>
                </a:solidFill>
                <a:ea typeface="esamanru OTF Medium"/>
              </a:rPr>
              <a:t>괜찮지 않다는 것도 괜찮다</a:t>
            </a:r>
            <a:r>
              <a:rPr lang="en-US" altLang="ko-KR" sz="2000" b="1" i="0" u="none" strike="noStrike">
                <a:solidFill>
                  <a:srgbClr val="afbb8f"/>
                </a:solidFill>
                <a:ea typeface="esamanru OTF Medium"/>
              </a:rPr>
              <a:t>”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는 메시지를 전하고 싶었습니다</a:t>
            </a: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.</a:t>
            </a:r>
            <a:endParaRPr lang="en-US" altLang="ko-KR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endParaRPr lang="en-US" altLang="ko-KR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2500" b="1" i="0" u="none" strike="noStrike">
                <a:solidFill>
                  <a:srgbClr val="afbb8f"/>
                </a:solidFill>
                <a:ea typeface="esamanru OTF Medium"/>
              </a:rPr>
              <a:t>기대효과</a:t>
            </a:r>
            <a:endParaRPr lang="ko-KR" altLang="en-US" sz="2500" b="1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endParaRPr lang="ko-KR" altLang="en-US" sz="2500" b="1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정신 건강에 대한 관심 유도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-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자가진단을 통해 자신의 감정 상태를 의식하게 됨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우울감 조기 발견 및 예방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-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감정 변화 추적 가능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정서적 위로 제공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-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결과와 함께 따뜻한 명언 제공 </a:t>
            </a: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-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스스로 다독이는 기회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낮은 진입장벽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-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누구나 </a:t>
            </a: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1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분 만에 확인 가능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확장 가능성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-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향후 </a:t>
            </a: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AI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분석</a:t>
            </a: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감정 그래프</a:t>
            </a:r>
            <a:r>
              <a:rPr lang="en-US" altLang="ko-KR" sz="2000" b="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000" b="0" i="0" u="none" strike="noStrike">
                <a:solidFill>
                  <a:srgbClr val="afbb8f"/>
                </a:solidFill>
                <a:ea typeface="esamanru OTF Medium"/>
              </a:rPr>
              <a:t> 상담 연결 기능 등으로 확장 가능</a:t>
            </a:r>
            <a:endParaRPr lang="ko-KR" altLang="en-US" sz="2000" b="0" i="0" u="none" strike="noStrike">
              <a:solidFill>
                <a:srgbClr val="afbb8f"/>
              </a:solidFill>
              <a:ea typeface="esamanru OTF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66100" y="9029700"/>
            <a:ext cx="19558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100" b="0" i="0" u="none" strike="noStrike" spc="-100">
                <a:solidFill>
                  <a:srgbClr val="afbb8f"/>
                </a:solidFill>
                <a:ea typeface="ONE Mobile OTF Bold"/>
              </a:rPr>
              <a:t>마음 지킴이</a:t>
            </a:r>
            <a:endParaRPr lang="ko-KR" altLang="en-US" sz="2100" b="0" i="0" u="none" strike="noStrike" spc="-100">
              <a:solidFill>
                <a:srgbClr val="afbb8f"/>
              </a:solidFill>
              <a:ea typeface="ONE Mobile OT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3500" y="1028699"/>
            <a:ext cx="15621000" cy="152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2089"/>
              </a:lnSpc>
              <a:defRPr/>
            </a:pPr>
            <a:r>
              <a:rPr lang="ko-KR" altLang="en-US" sz="4100" b="1" i="0" u="none" strike="noStrike" spc="500">
                <a:solidFill>
                  <a:srgbClr val="ecd89d"/>
                </a:solidFill>
                <a:latin typeface="LINE Seed Sans TH Regular"/>
              </a:rPr>
              <a:t>결론 및 기대 효과</a:t>
            </a:r>
            <a:endParaRPr lang="ko-KR" altLang="en-US" sz="4100" b="1" i="0" u="none" strike="noStrike" spc="500">
              <a:solidFill>
                <a:srgbClr val="ecd89d"/>
              </a:solidFill>
              <a:latin typeface="LINE Seed Sans TH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" y="762000"/>
            <a:ext cx="16751300" cy="876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86000" y="6184900"/>
            <a:ext cx="1993900" cy="199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31900" y="7886700"/>
            <a:ext cx="9017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41200" y="7531100"/>
            <a:ext cx="1130300" cy="113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51200" y="7543800"/>
            <a:ext cx="1181100" cy="124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78000" y="6515100"/>
            <a:ext cx="1181100" cy="129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79700" y="4076700"/>
            <a:ext cx="12928600" cy="198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11200" b="0" i="0" u="none" strike="noStrike">
                <a:solidFill>
                  <a:srgbClr val="afbb8f"/>
                </a:solidFill>
                <a:ea typeface="esamanru OTF Medium"/>
              </a:rPr>
              <a:t>감사</a:t>
            </a:r>
            <a:r>
              <a:rPr lang="en-US" sz="11200" b="0" i="0" u="none" strike="noStrike" spc="-700">
                <a:solidFill>
                  <a:srgbClr val="231815"/>
                </a:solidFill>
                <a:latin typeface="esamanru OTF Medium"/>
              </a:rPr>
              <a:t> </a:t>
            </a:r>
            <a:r>
              <a:rPr lang="ko-KR" sz="11200" b="0" i="0" u="none" strike="noStrike" spc="-700">
                <a:solidFill>
                  <a:srgbClr val="eed690"/>
                </a:solidFill>
                <a:ea typeface="esamanru OTF Medium"/>
              </a:rPr>
              <a:t>합니다</a:t>
            </a:r>
            <a:endParaRPr lang="ko-KR" sz="11200" b="0" i="0" u="none" strike="noStrike" spc="-700">
              <a:solidFill>
                <a:srgbClr val="eed690"/>
              </a:solidFill>
              <a:ea typeface="esamanru OTF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66100" y="7962900"/>
            <a:ext cx="19558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100" b="0" i="0" u="none" strike="noStrike" spc="-100">
                <a:solidFill>
                  <a:srgbClr val="afbb8f"/>
                </a:solidFill>
                <a:ea typeface="ONE Mobile OTF Bold"/>
              </a:rPr>
              <a:t>마음 지킴이</a:t>
            </a:r>
            <a:endParaRPr lang="ko-KR" altLang="en-US" sz="2100" b="0" i="0" u="none" strike="noStrike" spc="-100">
              <a:solidFill>
                <a:srgbClr val="afbb8f"/>
              </a:solidFill>
              <a:ea typeface="ONE Mobile OT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23100" y="3429000"/>
            <a:ext cx="42418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2089"/>
              </a:lnSpc>
              <a:defRPr/>
            </a:pPr>
            <a:r>
              <a:rPr lang="en-US" sz="2500" b="1" i="0" u="none" strike="noStrike" spc="500">
                <a:solidFill>
                  <a:srgbClr val="ecd89d"/>
                </a:solidFill>
                <a:latin typeface="LINE Seed Sans TH Regular"/>
              </a:rPr>
              <a:t>THANK YOU</a:t>
            </a:r>
            <a:endParaRPr lang="en-US" sz="2500" b="1" i="0" u="none" strike="noStrike" spc="500">
              <a:solidFill>
                <a:srgbClr val="ecd89d"/>
              </a:solidFill>
              <a:latin typeface="LINE Seed Sans TH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4700" y="2679700"/>
            <a:ext cx="7010400" cy="690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9156700" y="4102100"/>
            <a:ext cx="482600" cy="119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40800" y="5092700"/>
            <a:ext cx="55499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9156700" y="4927600"/>
            <a:ext cx="482600" cy="119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40800" y="5918200"/>
            <a:ext cx="5549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9156700" y="5765800"/>
            <a:ext cx="4826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940800" y="6756400"/>
            <a:ext cx="55499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400000">
            <a:off x="9156700" y="6591300"/>
            <a:ext cx="482600" cy="1193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940800" y="7581900"/>
            <a:ext cx="55499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5400000">
            <a:off x="9118600" y="7454900"/>
            <a:ext cx="4826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915400" y="8445500"/>
            <a:ext cx="55499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4782800" y="7886700"/>
            <a:ext cx="1181100" cy="124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5900400" y="6413500"/>
            <a:ext cx="1181100" cy="129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581900" y="1473200"/>
            <a:ext cx="31242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900" b="1" i="0" u="none" strike="noStrike" spc="-200">
                <a:solidFill>
                  <a:srgbClr val="d6b2b1"/>
                </a:solidFill>
                <a:ea typeface="ONE Mobile Title OTF"/>
              </a:rPr>
              <a:t>팀원 소개</a:t>
            </a:r>
            <a:endParaRPr lang="ko-KR" altLang="en-US" sz="3900" b="1" i="0" u="none" strike="noStrike" spc="-200">
              <a:solidFill>
                <a:srgbClr val="d6b2b1"/>
              </a:solidFill>
              <a:ea typeface="ONE Mobile Title OT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36200" y="4521200"/>
            <a:ext cx="43307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900" b="0" i="0" u="none" strike="noStrike" spc="-100">
                <a:solidFill>
                  <a:srgbClr val="333333"/>
                </a:solidFill>
                <a:ea typeface="ONE Mobile Title OTF"/>
              </a:rPr>
              <a:t>팀 리더</a:t>
            </a:r>
            <a:r>
              <a:rPr lang="en-US" altLang="ko-KR" sz="1900" b="0" i="0" u="none" strike="noStrike" spc="-100">
                <a:solidFill>
                  <a:srgbClr val="333333"/>
                </a:solidFill>
                <a:ea typeface="ONE Mobile Title OTF"/>
              </a:rPr>
              <a:t>,</a:t>
            </a:r>
            <a:r>
              <a:rPr lang="ko-KR" altLang="en-US" sz="1900" b="0" i="0" u="none" strike="noStrike" spc="-100">
                <a:solidFill>
                  <a:srgbClr val="333333"/>
                </a:solidFill>
                <a:ea typeface="ONE Mobile Title OTF"/>
              </a:rPr>
              <a:t>  타임 키퍼</a:t>
            </a:r>
            <a:endParaRPr lang="ko-KR" altLang="en-US" sz="19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64600" y="4559300"/>
            <a:ext cx="10795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spc="-100">
                <a:solidFill>
                  <a:srgbClr val="ffffff"/>
                </a:solidFill>
                <a:ea typeface="ONE Mobile Title OTF"/>
              </a:rPr>
              <a:t>조하원</a:t>
            </a:r>
            <a:endParaRPr lang="ko-KR" altLang="en-US" sz="2000" b="0" i="0" u="none" strike="noStrike" spc="-10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36200" y="5346700"/>
            <a:ext cx="43307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기획자</a:t>
            </a:r>
            <a:endParaRPr lang="ko-KR" altLang="en-US" sz="1900" b="0" i="0" u="none" strike="noStrike" spc="-100">
              <a:solidFill>
                <a:srgbClr val="333333"/>
              </a:solidFill>
              <a:latin typeface="ONE Mobile Title O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864600" y="5384800"/>
            <a:ext cx="10795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spc="-100">
                <a:solidFill>
                  <a:srgbClr val="ffffff"/>
                </a:solidFill>
                <a:ea typeface="ONE Mobile Title OTF"/>
              </a:rPr>
              <a:t>종효련</a:t>
            </a:r>
            <a:endParaRPr lang="ko-KR" altLang="en-US" sz="2000" b="0" i="0" u="none" strike="noStrike" spc="-10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36200" y="6184900"/>
            <a:ext cx="43307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900" b="0" i="0" u="none" strike="noStrike" spc="-100">
                <a:solidFill>
                  <a:srgbClr val="333333"/>
                </a:solidFill>
                <a:ea typeface="ONE Mobile Title OTF"/>
              </a:rPr>
              <a:t>디자이너</a:t>
            </a:r>
            <a:r>
              <a:rPr lang="en-US" sz="1900" b="0" i="0" u="none" strike="noStrike" spc="-100">
                <a:solidFill>
                  <a:srgbClr val="333333"/>
                </a:solidFill>
                <a:latin typeface="ONE Mobile Title OTF"/>
              </a:rPr>
              <a:t> </a:t>
            </a:r>
            <a:endParaRPr lang="en-US" sz="1900" b="0" i="0" u="none" strike="noStrike" spc="-100">
              <a:solidFill>
                <a:srgbClr val="333333"/>
              </a:solidFill>
              <a:latin typeface="ONE Mobile Title OT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864600" y="6223000"/>
            <a:ext cx="10795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spc="-100">
                <a:solidFill>
                  <a:srgbClr val="ffffff"/>
                </a:solidFill>
                <a:ea typeface="ONE Mobile Title OTF"/>
              </a:rPr>
              <a:t>박성현</a:t>
            </a:r>
            <a:endParaRPr lang="ko-KR" altLang="en-US" sz="2000" b="0" i="0" u="none" strike="noStrike" spc="-10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36200" y="7010400"/>
            <a:ext cx="43307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900" b="0" i="0" u="none" strike="noStrike" spc="-100">
                <a:solidFill>
                  <a:srgbClr val="333333"/>
                </a:solidFill>
                <a:ea typeface="ONE Mobile Title OTF"/>
              </a:rPr>
              <a:t>프로그래머</a:t>
            </a:r>
            <a:endParaRPr lang="ko-KR" altLang="en-US" sz="19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864600" y="7048500"/>
            <a:ext cx="10795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spc="-100">
                <a:solidFill>
                  <a:srgbClr val="ffffff"/>
                </a:solidFill>
                <a:ea typeface="ONE Mobile Title OTF"/>
              </a:rPr>
              <a:t>황인후</a:t>
            </a:r>
            <a:endParaRPr lang="ko-KR" altLang="en-US" sz="2000" b="0" i="0" u="none" strike="noStrike" spc="-10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10800" y="7874000"/>
            <a:ext cx="43307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900" b="0" i="0" u="none" strike="noStrike" spc="-100">
                <a:solidFill>
                  <a:srgbClr val="333333"/>
                </a:solidFill>
                <a:ea typeface="ONE Mobile Title OTF"/>
              </a:rPr>
              <a:t>발표자</a:t>
            </a:r>
            <a:endParaRPr lang="ko-KR" altLang="en-US" sz="19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839200" y="7899400"/>
            <a:ext cx="10795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spc="-100">
                <a:solidFill>
                  <a:srgbClr val="ffffff"/>
                </a:solidFill>
                <a:ea typeface="ONE Mobile Title OTF"/>
              </a:rPr>
              <a:t>최연웅</a:t>
            </a:r>
            <a:endParaRPr lang="ko-KR" altLang="en-US" sz="2000" b="0" i="0" u="none" strike="noStrike" spc="-100">
              <a:solidFill>
                <a:srgbClr val="ffffff"/>
              </a:solidFill>
              <a:ea typeface="ONE Mobile Title OTF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5011400" y="2705100"/>
            <a:ext cx="2417568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400" y="1041400"/>
            <a:ext cx="167513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400" y="28575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46300" y="4089400"/>
            <a:ext cx="5715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7700" y="4089400"/>
            <a:ext cx="5715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811000" y="4089400"/>
            <a:ext cx="5715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46300" y="6477000"/>
            <a:ext cx="571500" cy="58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97700" y="6477000"/>
            <a:ext cx="5715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811000" y="6477000"/>
            <a:ext cx="5715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095500" y="5715000"/>
            <a:ext cx="14109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189200" y="7226300"/>
            <a:ext cx="1993900" cy="199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905000" y="2044700"/>
            <a:ext cx="1041400" cy="977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33700" y="4140200"/>
            <a:ext cx="41402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700" b="0" i="0" u="none" strike="noStrike" spc="-100">
                <a:solidFill>
                  <a:srgbClr val="333333"/>
                </a:solidFill>
                <a:ea typeface="ONE Mobile Title OTF"/>
              </a:rPr>
              <a:t>팀 소개 </a:t>
            </a:r>
            <a:endParaRPr lang="en-US" altLang="ko-KR" sz="27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33700" y="4749800"/>
            <a:ext cx="4114800" cy="292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600" b="0" i="0" u="none" strike="noStrike">
                <a:solidFill>
                  <a:srgbClr val="595959"/>
                </a:solidFill>
                <a:ea typeface="esamanru OTF Light"/>
              </a:rPr>
              <a:t>팀원 소개</a:t>
            </a:r>
            <a:endParaRPr lang="ko-KR" altLang="en-US" sz="1600" b="0" i="0" u="none" strike="noStrike">
              <a:solidFill>
                <a:srgbClr val="595959"/>
              </a:solidFill>
              <a:ea typeface="esamanru OTF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97800" y="4140200"/>
            <a:ext cx="41402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700" b="0" i="0" u="none" strike="noStrike" spc="-100">
                <a:solidFill>
                  <a:srgbClr val="333333"/>
                </a:solidFill>
                <a:ea typeface="ONE Mobile Title OTF"/>
              </a:rPr>
              <a:t>문제 인식</a:t>
            </a:r>
            <a:endParaRPr lang="ko-KR" altLang="en-US" sz="27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97800" y="4749800"/>
            <a:ext cx="4114800" cy="292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600" b="0" i="0" u="none" strike="noStrike">
                <a:solidFill>
                  <a:srgbClr val="595959"/>
                </a:solidFill>
                <a:ea typeface="esamanru OTF Light"/>
              </a:rPr>
              <a:t>프로젝트 배경</a:t>
            </a:r>
            <a:r>
              <a:rPr lang="en-US" altLang="ko-KR" sz="1600" b="0" i="0" u="none" strike="noStrike">
                <a:solidFill>
                  <a:srgbClr val="595959"/>
                </a:solidFill>
                <a:ea typeface="esamanru OTF Light"/>
              </a:rPr>
              <a:t>,</a:t>
            </a:r>
            <a:r>
              <a:rPr lang="ko-KR" altLang="en-US" sz="1600" b="0" i="0" u="none" strike="noStrike">
                <a:solidFill>
                  <a:srgbClr val="595959"/>
                </a:solidFill>
                <a:ea typeface="esamanru OTF Light"/>
              </a:rPr>
              <a:t> 필요성</a:t>
            </a:r>
            <a:endParaRPr lang="ko-KR" altLang="en-US" sz="1600" b="0" i="0" u="none" strike="noStrike">
              <a:solidFill>
                <a:srgbClr val="595959"/>
              </a:solidFill>
              <a:ea typeface="esamanru OTF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611100" y="4140200"/>
            <a:ext cx="41402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700" b="0" i="0" u="none" strike="noStrike" spc="-100">
                <a:solidFill>
                  <a:srgbClr val="333333"/>
                </a:solidFill>
                <a:ea typeface="ONE Mobile Title OTF"/>
              </a:rPr>
              <a:t>제작 과정</a:t>
            </a:r>
            <a:endParaRPr lang="ko-KR" altLang="en-US" sz="27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33700" y="6527800"/>
            <a:ext cx="41402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700" b="0" i="0" u="none" strike="noStrike" spc="-100">
                <a:solidFill>
                  <a:srgbClr val="333333"/>
                </a:solidFill>
                <a:ea typeface="ONE Mobile Title OTF"/>
              </a:rPr>
              <a:t>프로그램 소개</a:t>
            </a:r>
            <a:endParaRPr lang="ko-KR" altLang="en-US" sz="27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797800" y="6527800"/>
            <a:ext cx="41402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700" b="0" i="0" u="none" strike="noStrike" spc="-100">
                <a:solidFill>
                  <a:srgbClr val="333333"/>
                </a:solidFill>
                <a:ea typeface="ONE Mobile Title OTF"/>
              </a:rPr>
              <a:t>결론 및 기대 효과</a:t>
            </a:r>
            <a:endParaRPr lang="ko-KR" altLang="en-US" sz="27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797800" y="7124700"/>
            <a:ext cx="4114800" cy="292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ko-KR" altLang="en-US" sz="1600" b="0" i="0" u="none" strike="noStrike">
              <a:solidFill>
                <a:srgbClr val="595959"/>
              </a:solidFill>
              <a:ea typeface="esamanru OTF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611100" y="6527800"/>
            <a:ext cx="41402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700" b="0" i="0" u="none" strike="noStrike" spc="-100">
                <a:solidFill>
                  <a:srgbClr val="333333"/>
                </a:solidFill>
                <a:ea typeface="ONE Mobile Title OTF"/>
              </a:rPr>
              <a:t>발표 마무리</a:t>
            </a:r>
            <a:endParaRPr lang="ko-KR" altLang="en-US" sz="27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11100" y="7124700"/>
            <a:ext cx="4114800" cy="292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600" b="0" i="0" u="none" strike="noStrike">
                <a:solidFill>
                  <a:srgbClr val="595959"/>
                </a:solidFill>
                <a:ea typeface="esamanru OTF Light"/>
              </a:rPr>
              <a:t>마무리</a:t>
            </a:r>
            <a:endParaRPr lang="ko-KR" altLang="en-US" sz="1600" b="0" i="0" u="none" strike="noStrike">
              <a:solidFill>
                <a:srgbClr val="595959"/>
              </a:solidFill>
              <a:ea typeface="esamanru OTF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95500" y="4191000"/>
            <a:ext cx="6731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01</a:t>
            </a:r>
            <a:endParaRPr lang="en-US" sz="20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946900" y="4191000"/>
            <a:ext cx="6731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02</a:t>
            </a:r>
            <a:endParaRPr lang="en-US" sz="20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760200" y="4191000"/>
            <a:ext cx="6731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03</a:t>
            </a:r>
            <a:endParaRPr lang="en-US" sz="20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095500" y="6578600"/>
            <a:ext cx="6731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04</a:t>
            </a:r>
            <a:endParaRPr lang="en-US" sz="20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946900" y="6578600"/>
            <a:ext cx="6731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05</a:t>
            </a:r>
            <a:endParaRPr lang="en-US" sz="20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760200" y="6578600"/>
            <a:ext cx="6731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spc="-100">
                <a:solidFill>
                  <a:srgbClr val="ffffff"/>
                </a:solidFill>
                <a:latin typeface="ONE Mobile Title OTF"/>
              </a:rPr>
              <a:t>06</a:t>
            </a:r>
            <a:endParaRPr lang="en-US" sz="20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013700" y="1498600"/>
            <a:ext cx="22733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3900" b="1" i="0" u="none" strike="noStrike" spc="-200">
                <a:solidFill>
                  <a:srgbClr val="d6b2b1"/>
                </a:solidFill>
                <a:ea typeface="ONE Mobile Title OTF"/>
              </a:rPr>
              <a:t>목차</a:t>
            </a:r>
            <a:endParaRPr lang="ko-KR" sz="3900" b="1" i="0" u="none" strike="noStrike" spc="-200">
              <a:solidFill>
                <a:srgbClr val="d6b2b1"/>
              </a:solidFill>
              <a:ea typeface="ONE Mobile Title OTF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163800" y="2857500"/>
            <a:ext cx="2057400" cy="2133600"/>
          </a:xfrm>
          <a:prstGeom prst="rect">
            <a:avLst/>
          </a:prstGeom>
        </p:spPr>
      </p:pic>
      <p:sp>
        <p:nvSpPr>
          <p:cNvPr id="35" name="TextBox 18"/>
          <p:cNvSpPr txBox="1"/>
          <p:nvPr/>
        </p:nvSpPr>
        <p:spPr>
          <a:xfrm>
            <a:off x="2971800" y="7124700"/>
            <a:ext cx="4114800" cy="292100"/>
          </a:xfrm>
          <a:prstGeom prst="rect">
            <a:avLst/>
          </a:prstGeom>
        </p:spPr>
        <p:txBody>
          <a:bodyPr lIns="0" tIns="0" rIns="0" bIns="0" anchor="ctr"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595959"/>
                </a:solidFill>
                <a:ea typeface="esamanru OTF Ligh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595959"/>
              </a:solidFill>
              <a:ea typeface="esamanru OTF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4700" y="2667000"/>
            <a:ext cx="3441700" cy="690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341600" y="4445000"/>
            <a:ext cx="10668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73700" y="5905500"/>
            <a:ext cx="4343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6200000">
            <a:off x="8305800" y="6108700"/>
            <a:ext cx="4572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646400" y="45593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20820000">
            <a:off x="685800" y="1320800"/>
            <a:ext cx="2159000" cy="215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976600" y="8140700"/>
            <a:ext cx="1028700" cy="1028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112000" y="1485900"/>
            <a:ext cx="40640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900" b="1" i="0" u="none" strike="noStrike" spc="-200">
                <a:solidFill>
                  <a:srgbClr val="d6b2b1"/>
                </a:solidFill>
                <a:ea typeface="ONE Mobile Title OTF"/>
              </a:rPr>
              <a:t>문제 인식</a:t>
            </a:r>
            <a:endParaRPr lang="ko-KR" altLang="en-US" sz="3900" b="1" i="0" u="none" strike="noStrike" spc="-200">
              <a:solidFill>
                <a:srgbClr val="d6b2b1"/>
              </a:solidFill>
              <a:ea typeface="ONE Mobile Title O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86400" y="4114800"/>
            <a:ext cx="4343400" cy="1028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0269"/>
              </a:lnSpc>
              <a:defRPr/>
            </a:pP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Regular"/>
              </a:rPr>
              <a:t>현대 사회에서 정신 건강 문제 특히 우울감을 겪는 사람들은 꾸준히 증가하고 있습니다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Regular"/>
              </a:rPr>
              <a:t>.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Regular"/>
              </a:rPr>
              <a:t> 그중에서도 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Regular"/>
              </a:rPr>
              <a:t>20~30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Regular"/>
              </a:rPr>
              <a:t>대 청년층은 학업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Regular"/>
              </a:rPr>
              <a:t>,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Regular"/>
              </a:rPr>
              <a:t> 취업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Regular"/>
              </a:rPr>
              <a:t>,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Regular"/>
              </a:rPr>
              <a:t> 사회관계등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Regular"/>
              </a:rPr>
              <a:t> 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Regular"/>
              </a:rPr>
              <a:t>다양한 이유로 인해 감정 기복을 자주 경험하지만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Regular"/>
              </a:rPr>
              <a:t>.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Regular"/>
              </a:rPr>
              <a:t> 스스로 자신의 상태를 인식하거나 말로 표현하는 데 어려움을 느끼는 경우가 많습니다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Regular"/>
              </a:rPr>
              <a:t>.</a:t>
            </a:r>
            <a:r>
              <a:rPr lang="ko-KR" sz="1700" b="0" i="0" u="none" strike="noStrike" spc="-100">
                <a:solidFill>
                  <a:srgbClr val="333333"/>
                </a:solidFill>
                <a:ea typeface="ONE Mobile OTF Regular"/>
              </a:rPr>
              <a:t> </a:t>
            </a:r>
            <a:endParaRPr lang="ko-KR" sz="1700" b="0" i="0" u="none" strike="noStrike" spc="-100">
              <a:solidFill>
                <a:srgbClr val="333333"/>
              </a:solidFill>
              <a:ea typeface="ONE Mobile OTF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99100" y="2908300"/>
            <a:ext cx="34925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2300" b="0" i="0" u="none" strike="noStrike" spc="-100">
                <a:solidFill>
                  <a:srgbClr val="d6b2b1"/>
                </a:solidFill>
                <a:ea typeface="ONE Mobile Title OTF"/>
              </a:rPr>
              <a:t>프로젝트</a:t>
            </a:r>
            <a:r>
              <a:rPr lang="en-US" sz="2300" b="0" i="0" u="none" strike="noStrike" spc="-100">
                <a:solidFill>
                  <a:srgbClr val="d6b2b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d6b2b1"/>
                </a:solidFill>
                <a:ea typeface="ONE Mobile Title OTF"/>
              </a:rPr>
              <a:t>배경</a:t>
            </a:r>
            <a:endParaRPr lang="ko-KR" sz="2300" b="0" i="0" u="none" strike="noStrike" spc="-100">
              <a:solidFill>
                <a:srgbClr val="d6b2b1"/>
              </a:solidFill>
              <a:ea typeface="ONE Mobile Title OT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50600" y="3835400"/>
            <a:ext cx="34925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0" i="0" u="none" strike="noStrike" spc="-100">
                <a:solidFill>
                  <a:srgbClr val="d6b2b1"/>
                </a:solidFill>
                <a:ea typeface="ONE Mobile Title OTF"/>
              </a:rPr>
              <a:t>우울감 경험률</a:t>
            </a:r>
            <a:endParaRPr lang="ko-KR" altLang="en-US" sz="2300" b="0" i="0" u="none" strike="noStrike" spc="-100">
              <a:solidFill>
                <a:srgbClr val="d6b2b1"/>
              </a:solidFill>
              <a:ea typeface="ONE Mobile Title O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214600" y="4902200"/>
            <a:ext cx="13208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0269"/>
              </a:lnSpc>
              <a:defRPr/>
            </a:pPr>
            <a:r>
              <a:rPr lang="en-US" sz="2400" b="0" i="0" u="none" strike="noStrike" spc="-200">
                <a:solidFill>
                  <a:srgbClr val="d6b2b1"/>
                </a:solidFill>
                <a:latin typeface="ONE Mobile Title OTF"/>
              </a:rPr>
              <a:t>3</a:t>
            </a:r>
            <a:r>
              <a:rPr lang="en-US" altLang="ko-KR" sz="2400" b="0" i="0" u="none" strike="noStrike" spc="-200">
                <a:solidFill>
                  <a:srgbClr val="d6b2b1"/>
                </a:solidFill>
                <a:latin typeface="ONE Mobile Title OTF"/>
              </a:rPr>
              <a:t>.3</a:t>
            </a:r>
            <a:r>
              <a:rPr lang="en-US" sz="2400" b="0" i="0" u="none" strike="noStrike" spc="-200">
                <a:solidFill>
                  <a:srgbClr val="d6b2b1"/>
                </a:solidFill>
                <a:latin typeface="ONE Mobile Title OTF"/>
              </a:rPr>
              <a:t>%</a:t>
            </a:r>
            <a:endParaRPr lang="en-US" sz="2400" b="0" i="0" u="none" strike="noStrike" spc="-200">
              <a:solidFill>
                <a:srgbClr val="d6b2b1"/>
              </a:solidFill>
              <a:latin typeface="ONE Mobile Title OT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86400" y="7429500"/>
            <a:ext cx="4343400" cy="1028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0269"/>
              </a:lnSpc>
              <a:defRPr/>
            </a:pPr>
            <a:r>
              <a:rPr lang="ko-KR" alt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전문적인 진단이나 상담을 받기엔 부담을 느끼는 사람들도 많습니다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  <a:r>
              <a:rPr lang="ko-KR" alt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그래서 우리는 누구나 쉽게 접근할 수 있고</a:t>
            </a:r>
            <a:r>
              <a:rPr lang="en-US" altLang="ko-KR" sz="1700" b="0" i="0" u="none" strike="noStrike" spc="-100">
                <a:solidFill>
                  <a:srgbClr val="333333"/>
                </a:solidFill>
                <a:latin typeface="ONE Mobile OTF Regular"/>
              </a:rPr>
              <a:t>,</a:t>
            </a:r>
            <a:r>
              <a:rPr lang="ko-KR" altLang="en-US" sz="1700" b="0" i="0" u="none" strike="noStrike" spc="-100">
                <a:solidFill>
                  <a:srgbClr val="333333"/>
                </a:solidFill>
                <a:latin typeface="ONE Mobile OTF Regular"/>
              </a:rPr>
              <a:t> 자기 감정의 상태를 가볍게 체크해볼 수 있는 자가진단 테스트를 만들어야 겠다는 결론을 내렸습니다</a:t>
            </a:r>
            <a:r>
              <a:rPr lang="en-US" altLang="ko-KR" sz="1700" b="0" i="0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  <a:endParaRPr lang="en-US" altLang="ko-KR" sz="1700" b="0" i="0" u="none" strike="noStrike" spc="-10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99100" y="6477000"/>
            <a:ext cx="34925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2300" b="0" i="0" u="none" strike="noStrike" spc="-100">
                <a:solidFill>
                  <a:srgbClr val="d6b2b1"/>
                </a:solidFill>
                <a:ea typeface="ONE Mobile Title OTF"/>
              </a:rPr>
              <a:t>프로젝트</a:t>
            </a:r>
            <a:r>
              <a:rPr lang="en-US" sz="2300" b="0" i="0" u="none" strike="noStrike" spc="-100">
                <a:solidFill>
                  <a:srgbClr val="d6b2b1"/>
                </a:solidFill>
                <a:latin typeface="ONE Mobile Title OTF"/>
              </a:rPr>
              <a:t> </a:t>
            </a:r>
            <a:r>
              <a:rPr lang="ko-KR" sz="2300" b="0" i="0" u="none" strike="noStrike" spc="-100">
                <a:solidFill>
                  <a:srgbClr val="d6b2b1"/>
                </a:solidFill>
                <a:ea typeface="ONE Mobile Title OTF"/>
              </a:rPr>
              <a:t>필요성</a:t>
            </a:r>
            <a:endParaRPr lang="ko-KR" sz="2300" b="0" i="0" u="none" strike="noStrike" spc="-100">
              <a:solidFill>
                <a:srgbClr val="d6b2b1"/>
              </a:solidFill>
              <a:ea typeface="ONE Mobile Title OTF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0896600" y="5905500"/>
            <a:ext cx="4343400" cy="1028700"/>
          </a:xfrm>
          <a:prstGeom prst="rect">
            <a:avLst/>
          </a:prstGeom>
        </p:spPr>
        <p:txBody>
          <a:bodyPr lIns="0" tIns="0" rIns="0" bIns="0" anchor="ctr"/>
          <a:p>
            <a:pPr marL="0" lvl="0" indent="0" algn="l" defTabSz="914400" rtl="0" eaLnBrk="1" latinLnBrk="0" hangingPunct="1">
              <a:lnSpc>
                <a:spcPct val="14026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sz="1700" b="0" i="0" u="none" strike="noStrike" kern="1200" cap="none" spc="-100" normalizeH="0" baseline="0" mc:Ignorable="hp" hp:hslEmbossed="0">
                <a:solidFill>
                  <a:srgbClr val="333333"/>
                </a:solidFill>
                <a:ea typeface="ONE Mobile OTF Regular"/>
              </a:rPr>
              <a:t> </a:t>
            </a:r>
            <a:endParaRPr xmlns:mc="http://schemas.openxmlformats.org/markup-compatibility/2006" xmlns:hp="http://schemas.haansoft.com/office/presentation/8.0" kumimoji="0" lang="ko-KR" sz="1700" b="0" i="0" u="none" strike="noStrike" kern="1200" cap="none" spc="-100" normalizeH="0" baseline="0" mc:Ignorable="hp" hp:hslEmbossed="0">
              <a:solidFill>
                <a:srgbClr val="333333"/>
              </a:solidFill>
              <a:ea typeface="ONE Mobile OTF Regular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0820400" y="5295900"/>
            <a:ext cx="4343400" cy="1028700"/>
          </a:xfrm>
          <a:prstGeom prst="rect">
            <a:avLst/>
          </a:prstGeom>
        </p:spPr>
        <p:txBody>
          <a:bodyPr lIns="0" tIns="0" rIns="0" bIns="0" anchor="ctr"/>
          <a:p>
            <a:pPr marL="0" lvl="0" indent="0" algn="l" defTabSz="914400" rtl="0" eaLnBrk="1" latinLnBrk="0" hangingPunct="1">
              <a:lnSpc>
                <a:spcPct val="14026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-100" normalizeH="0" baseline="0" mc:Ignorable="hp" hp:hslEmbossed="0">
                <a:solidFill>
                  <a:srgbClr val="333333"/>
                </a:solidFill>
                <a:ea typeface="ONE Mobile OTF Regular"/>
              </a:rPr>
              <a:t>우울감 경험률은 젊은 층에서 유독 상승세가 두드러졌다.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-100" normalizeH="0" baseline="0" mc:Ignorable="hp" hp:hslEmbossed="0">
              <a:solidFill>
                <a:srgbClr val="333333"/>
              </a:solidFill>
              <a:ea typeface="ONE Mobile OTF Regular"/>
            </a:endParaRPr>
          </a:p>
          <a:p>
            <a:pPr marL="0" lvl="0" indent="0" algn="l" defTabSz="914400" rtl="0" eaLnBrk="1" latinLnBrk="0" hangingPunct="1">
              <a:lnSpc>
                <a:spcPct val="14026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-100" normalizeH="0" baseline="0" mc:Ignorable="hp" hp:hslEmbossed="0">
                <a:solidFill>
                  <a:srgbClr val="333333"/>
                </a:solidFill>
                <a:ea typeface="ONE Mobile OTF Regular"/>
              </a:rPr>
              <a:t>19∼29세 우울감 경험률은 2019년 13.0%에서 2023년 16.3%로 3.3%포인트 올랐다. 30∼39세의 경우 7.4%에서 11.6%로 4.2%포인트 상승했다. 다른 연령대에서 보합·하락한 것과는 대조적이다.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-100" normalizeH="0" baseline="0" mc:Ignorable="hp" hp:hslEmbossed="0">
              <a:solidFill>
                <a:srgbClr val="333333"/>
              </a:solidFill>
              <a:ea typeface="ONE Mobile OTF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762000"/>
            <a:ext cx="167513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05100" y="7353300"/>
            <a:ext cx="9017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925800" y="7975600"/>
            <a:ext cx="1130300" cy="113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46300" y="2324099"/>
            <a:ext cx="6464300" cy="6172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000" b="1" i="0" u="none" strike="noStrike">
                <a:solidFill>
                  <a:srgbClr val="afbb8f"/>
                </a:solidFill>
                <a:ea typeface="esamanru OTF Medium"/>
              </a:rPr>
              <a:t>Miro</a:t>
            </a:r>
            <a:r>
              <a:rPr lang="ko-KR" altLang="en-US" sz="3000" i="0" u="none" strike="noStrike">
                <a:solidFill>
                  <a:srgbClr val="afbb8f"/>
                </a:solidFill>
                <a:ea typeface="esamanru OTF Medium"/>
              </a:rPr>
              <a:t> 를 통해 팀원 전원이 자유롭게 아이디어 제안</a:t>
            </a:r>
            <a:endParaRPr lang="ko-KR" altLang="en-US" sz="300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endParaRPr lang="ko-KR" altLang="en-US" sz="300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3000" b="1" i="0" u="none" strike="noStrike">
                <a:solidFill>
                  <a:srgbClr val="afbb8f"/>
                </a:solidFill>
                <a:ea typeface="esamanru OTF Medium"/>
              </a:rPr>
              <a:t>초기 주제</a:t>
            </a:r>
            <a:r>
              <a:rPr lang="ko-KR" altLang="en-US" sz="3000" i="0" u="none" strike="noStrike">
                <a:solidFill>
                  <a:srgbClr val="afbb8f"/>
                </a:solidFill>
                <a:ea typeface="esamanru OTF Medium"/>
              </a:rPr>
              <a:t> </a:t>
            </a:r>
            <a:r>
              <a:rPr lang="en-US" altLang="ko-KR" sz="3000" i="0" u="none" strike="noStrike">
                <a:solidFill>
                  <a:srgbClr val="afbb8f"/>
                </a:solidFill>
                <a:ea typeface="esamanru OTF Medium"/>
              </a:rPr>
              <a:t>:</a:t>
            </a:r>
            <a:r>
              <a:rPr lang="ko-KR" altLang="en-US" sz="3000" i="0" u="none" strike="noStrike">
                <a:solidFill>
                  <a:srgbClr val="afbb8f"/>
                </a:solidFill>
                <a:ea typeface="esamanru OTF Medium"/>
              </a:rPr>
              <a:t> </a:t>
            </a: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교통</a:t>
            </a:r>
            <a:r>
              <a:rPr lang="en-US" altLang="ko-KR" sz="2700" i="0" u="none" strike="noStrike">
                <a:solidFill>
                  <a:srgbClr val="afbb8f"/>
                </a:solidFill>
                <a:ea typeface="esamanru OTF Medium"/>
              </a:rPr>
              <a:t>/</a:t>
            </a: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이동 문제 해결 앱</a:t>
            </a:r>
            <a:r>
              <a:rPr lang="en-US" altLang="ko-KR" sz="2700" i="0" u="none" strike="noStrike">
                <a:solidFill>
                  <a:srgbClr val="afbb8f"/>
                </a:solidFill>
                <a:ea typeface="esamanru OTF Medium"/>
              </a:rPr>
              <a:t>(ex. </a:t>
            </a: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혼잡도 안내</a:t>
            </a:r>
            <a:r>
              <a:rPr lang="en-US" altLang="ko-KR" sz="270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 대중교통 최적 경로</a:t>
            </a:r>
            <a:r>
              <a:rPr lang="en-US" altLang="ko-KR" sz="2700" i="0" u="none" strike="noStrike">
                <a:solidFill>
                  <a:srgbClr val="afbb8f"/>
                </a:solidFill>
                <a:ea typeface="esamanru OTF Medium"/>
              </a:rPr>
              <a:t>)</a:t>
            </a:r>
            <a:endParaRPr lang="en-US" altLang="ko-KR" sz="270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데이터 접근 제한</a:t>
            </a:r>
            <a:r>
              <a:rPr lang="en-US" altLang="ko-KR" sz="270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 기술 구현 난이도</a:t>
            </a:r>
            <a:r>
              <a:rPr lang="en-US" altLang="ko-KR" sz="270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 공감도 부족 등의 문제로 기획 중단</a:t>
            </a:r>
            <a:endParaRPr lang="ko-KR" altLang="en-US" sz="270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endParaRPr lang="ko-KR" altLang="en-US" sz="300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3000" b="1" i="0" u="none" strike="noStrike">
                <a:solidFill>
                  <a:srgbClr val="afbb8f"/>
                </a:solidFill>
                <a:ea typeface="esamanru OTF Medium"/>
              </a:rPr>
              <a:t>최종 주제</a:t>
            </a:r>
            <a:r>
              <a:rPr lang="ko-KR" altLang="en-US" sz="3000" i="0" u="none" strike="noStrike">
                <a:solidFill>
                  <a:srgbClr val="afbb8f"/>
                </a:solidFill>
                <a:ea typeface="esamanru OTF Medium"/>
              </a:rPr>
              <a:t> </a:t>
            </a:r>
            <a:r>
              <a:rPr lang="en-US" altLang="ko-KR" sz="3000" i="0" u="none" strike="noStrike">
                <a:solidFill>
                  <a:srgbClr val="afbb8f"/>
                </a:solidFill>
                <a:ea typeface="esamanru OTF Medium"/>
              </a:rPr>
              <a:t>:</a:t>
            </a:r>
            <a:r>
              <a:rPr lang="ko-KR" altLang="en-US" sz="3000" i="0" u="none" strike="noStrike">
                <a:solidFill>
                  <a:srgbClr val="afbb8f"/>
                </a:solidFill>
                <a:ea typeface="esamanru OTF Medium"/>
              </a:rPr>
              <a:t> </a:t>
            </a: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감정 자가진단 앱</a:t>
            </a:r>
            <a:endParaRPr lang="ko-KR" altLang="en-US" sz="270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요즘 내 기분</a:t>
            </a:r>
            <a:r>
              <a:rPr lang="en-US" altLang="ko-KR" sz="270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 나도 모르겠어  </a:t>
            </a:r>
            <a:endParaRPr lang="ko-KR" altLang="en-US" sz="2700" i="0" u="none" strike="noStrike">
              <a:solidFill>
                <a:srgbClr val="afbb8f"/>
              </a:solidFill>
              <a:ea typeface="esamanru OTF Medium"/>
            </a:endParaRPr>
          </a:p>
          <a:p>
            <a:pPr lvl="0">
              <a:lnSpc>
                <a:spcPct val="99600"/>
              </a:lnSpc>
              <a:defRPr/>
            </a:pPr>
            <a:r>
              <a:rPr lang="ko-KR" altLang="en-US" sz="2700" i="0" u="none" strike="noStrike">
                <a:solidFill>
                  <a:srgbClr val="afbb8f"/>
                </a:solidFill>
                <a:ea typeface="esamanru OTF Medium"/>
              </a:rPr>
              <a:t>많은 사람들의 공감을 끌어낼 수 있는 현실적 주제로 전환</a:t>
            </a:r>
            <a:endParaRPr lang="ko-KR" altLang="en-US" sz="2700" i="0" u="none" strike="noStrike">
              <a:solidFill>
                <a:srgbClr val="afbb8f"/>
              </a:solidFill>
              <a:ea typeface="esamanru OTF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66100" y="9029700"/>
            <a:ext cx="19558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100" b="0" i="0" u="none" strike="noStrike" spc="-100">
                <a:solidFill>
                  <a:srgbClr val="afbb8f"/>
                </a:solidFill>
                <a:ea typeface="ONE Mobile OTF Bold"/>
              </a:rPr>
              <a:t>마음 지킴이</a:t>
            </a:r>
            <a:endParaRPr lang="ko-KR" altLang="en-US" sz="2100" b="0" i="0" u="none" strike="noStrike" spc="-100">
              <a:solidFill>
                <a:srgbClr val="afbb8f"/>
              </a:solidFill>
              <a:ea typeface="ONE Mobile OT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3500" y="1028699"/>
            <a:ext cx="15621000" cy="152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2089"/>
              </a:lnSpc>
              <a:defRPr/>
            </a:pPr>
            <a:r>
              <a:rPr lang="ko-KR" altLang="en-US" sz="4100" b="1" i="0" u="none" strike="noStrike" spc="500">
                <a:solidFill>
                  <a:srgbClr val="ecd89d"/>
                </a:solidFill>
                <a:latin typeface="LINE Seed Sans TH Regular"/>
              </a:rPr>
              <a:t>아이디어 기획 과정 </a:t>
            </a:r>
            <a:endParaRPr lang="ko-KR" altLang="en-US" sz="4100" b="1" i="0" u="none" strike="noStrike" spc="500">
              <a:solidFill>
                <a:srgbClr val="ecd89d"/>
              </a:solidFill>
              <a:latin typeface="LINE Seed Sans TH Regular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15400" y="2705100"/>
            <a:ext cx="7467600" cy="541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762000"/>
            <a:ext cx="16751300" cy="876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65100" y="7277100"/>
            <a:ext cx="1993900" cy="199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05100" y="7353300"/>
            <a:ext cx="9017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078200" y="5994400"/>
            <a:ext cx="1130300" cy="113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77600" y="7505700"/>
            <a:ext cx="1181100" cy="129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79700" y="2324100"/>
            <a:ext cx="12928600" cy="6172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200" b="1" i="0" u="none" strike="noStrike">
                <a:solidFill>
                  <a:srgbClr val="afbb8f"/>
                </a:solidFill>
                <a:ea typeface="esamanru OTF Medium"/>
              </a:rPr>
              <a:t>AI 도구 활용</a:t>
            </a:r>
            <a:r>
              <a:rPr lang="ko-KR" altLang="en-US" sz="3200" b="1" i="0" u="none" strike="noStrike">
                <a:solidFill>
                  <a:srgbClr val="afbb8f"/>
                </a:solidFill>
                <a:ea typeface="esamanru OTF Medium"/>
              </a:rPr>
              <a:t> </a:t>
            </a:r>
            <a:r>
              <a:rPr lang="en-US" altLang="ko-KR" sz="3200" i="0" u="none" strike="noStrike">
                <a:solidFill>
                  <a:srgbClr val="afbb8f"/>
                </a:solidFill>
                <a:ea typeface="esamanru OTF Medium"/>
              </a:rPr>
              <a:t>: Gemini와 ChatGPT를 활용해 테스트 로직과 UI 흐름 설계</a:t>
            </a:r>
            <a:endParaRPr lang="en-US" altLang="ko-KR" sz="32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endParaRPr lang="en-US" altLang="ko-KR" sz="32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en-US" altLang="ko-KR" sz="3200" b="1" i="0" u="none" strike="noStrike">
                <a:solidFill>
                  <a:srgbClr val="afbb8f"/>
                </a:solidFill>
                <a:ea typeface="esamanru OTF Medium"/>
              </a:rPr>
              <a:t>개발 언어</a:t>
            </a:r>
            <a:r>
              <a:rPr lang="ko-KR" altLang="en-US" sz="3200" b="1" i="0" u="none" strike="noStrike">
                <a:solidFill>
                  <a:srgbClr val="afbb8f"/>
                </a:solidFill>
                <a:ea typeface="esamanru OTF Medium"/>
              </a:rPr>
              <a:t> </a:t>
            </a:r>
            <a:r>
              <a:rPr lang="en-US" altLang="ko-KR" sz="3200" i="0" u="none" strike="noStrike">
                <a:solidFill>
                  <a:srgbClr val="afbb8f"/>
                </a:solidFill>
                <a:ea typeface="esamanru OTF Medium"/>
              </a:rPr>
              <a:t>: HTML, CSS, JavaScript 기반의 웹 애플리케이션 형태로 구현</a:t>
            </a:r>
            <a:endParaRPr lang="en-US" altLang="ko-KR" sz="32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endParaRPr lang="en-US" altLang="ko-KR" sz="32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en-US" altLang="ko-KR" sz="3200" b="1" i="0" u="none" strike="noStrike">
                <a:solidFill>
                  <a:srgbClr val="afbb8f"/>
                </a:solidFill>
                <a:ea typeface="esamanru OTF Medium"/>
              </a:rPr>
              <a:t>Figma 사용</a:t>
            </a:r>
            <a:r>
              <a:rPr lang="ko-KR" altLang="en-US" sz="3200" b="1" i="0" u="none" strike="noStrike">
                <a:solidFill>
                  <a:srgbClr val="afbb8f"/>
                </a:solidFill>
                <a:ea typeface="esamanru OTF Medium"/>
              </a:rPr>
              <a:t> </a:t>
            </a:r>
            <a:r>
              <a:rPr lang="en-US" altLang="ko-KR" sz="3200" i="0" u="none" strike="noStrike">
                <a:solidFill>
                  <a:srgbClr val="afbb8f"/>
                </a:solidFill>
                <a:ea typeface="esamanru OTF Medium"/>
              </a:rPr>
              <a:t>: 기본 와이어프레임, 사용자 흐름, 반응형 UI 목업 제작</a:t>
            </a:r>
            <a:endParaRPr lang="en-US" altLang="ko-KR" sz="32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endParaRPr lang="en-US" altLang="ko-KR" sz="32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en-US" altLang="ko-KR" sz="3200" b="1" i="0" u="none" strike="noStrike">
                <a:solidFill>
                  <a:srgbClr val="afbb8f"/>
                </a:solidFill>
                <a:ea typeface="esamanru OTF Medium"/>
              </a:rPr>
              <a:t>퍼블리싱 방향</a:t>
            </a:r>
            <a:r>
              <a:rPr lang="ko-KR" altLang="en-US" sz="3200" b="1" i="0" u="none" strike="noStrike">
                <a:solidFill>
                  <a:srgbClr val="afbb8f"/>
                </a:solidFill>
                <a:ea typeface="esamanru OTF Medium"/>
              </a:rPr>
              <a:t> </a:t>
            </a:r>
            <a:r>
              <a:rPr lang="en-US" altLang="ko-KR" sz="3200" i="0" u="none" strike="noStrike">
                <a:solidFill>
                  <a:srgbClr val="afbb8f"/>
                </a:solidFill>
                <a:ea typeface="esamanru OTF Medium"/>
              </a:rPr>
              <a:t>: 누구나 접근 가능한 밝고 감성적인 테스트 스타일 참고 (테스트잇 느낌)</a:t>
            </a:r>
            <a:endParaRPr lang="en-US" altLang="ko-KR" sz="3200" i="0" u="none" strike="noStrike">
              <a:solidFill>
                <a:srgbClr val="afbb8f"/>
              </a:solidFill>
              <a:ea typeface="esamanru OTF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66100" y="9029700"/>
            <a:ext cx="19558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100" b="0" i="0" u="none" strike="noStrike" spc="-100">
                <a:solidFill>
                  <a:srgbClr val="afbb8f"/>
                </a:solidFill>
                <a:ea typeface="ONE Mobile OTF Bold"/>
              </a:rPr>
              <a:t>마음 지킴이</a:t>
            </a:r>
            <a:endParaRPr lang="ko-KR" altLang="en-US" sz="2100" b="0" i="0" u="none" strike="noStrike" spc="-100">
              <a:solidFill>
                <a:srgbClr val="afbb8f"/>
              </a:solidFill>
              <a:ea typeface="ONE Mobile OT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3500" y="1028699"/>
            <a:ext cx="15621000" cy="152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2089"/>
              </a:lnSpc>
              <a:defRPr/>
            </a:pPr>
            <a:r>
              <a:rPr lang="ko-KR" altLang="en-US" sz="4100" b="1" i="0" u="none" strike="noStrike" spc="500">
                <a:solidFill>
                  <a:srgbClr val="ecd89d"/>
                </a:solidFill>
                <a:latin typeface="LINE Seed Sans TH Regular"/>
              </a:rPr>
              <a:t>제작 과정 </a:t>
            </a:r>
            <a:endParaRPr lang="ko-KR" altLang="en-US" sz="4100" b="1" i="0" u="none" strike="noStrike" spc="500">
              <a:solidFill>
                <a:srgbClr val="ecd89d"/>
              </a:solidFill>
              <a:latin typeface="LINE Seed Sans TH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70700" y="5981700"/>
            <a:ext cx="8128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00400" y="3543300"/>
            <a:ext cx="23622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700" b="0" i="0" u="none" strike="noStrike" spc="-100">
                <a:solidFill>
                  <a:srgbClr val="d6b2b1"/>
                </a:solidFill>
                <a:ea typeface="ONE Mobile Title OTF"/>
              </a:rPr>
              <a:t>기분 온도계</a:t>
            </a:r>
            <a:endParaRPr lang="ko-KR" altLang="en-US" sz="2700" b="0" i="0" u="none" strike="noStrike" spc="-100">
              <a:solidFill>
                <a:srgbClr val="d6b2b1"/>
              </a:solidFill>
              <a:ea typeface="ONE Mobile Title OTF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470900" y="4521200"/>
            <a:ext cx="1270000" cy="289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90200" y="7620000"/>
            <a:ext cx="80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8470900" y="6146800"/>
            <a:ext cx="1270000" cy="289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290300" y="5232400"/>
            <a:ext cx="5321300" cy="299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11696700" y="5753100"/>
            <a:ext cx="431800" cy="43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71300" y="5854700"/>
            <a:ext cx="469900" cy="241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400" b="0" i="0" u="none" strike="noStrike" spc="-100">
                <a:solidFill>
                  <a:srgbClr val="ffffff"/>
                </a:solidFill>
                <a:latin typeface="ONE Mobile Title OTF"/>
              </a:rPr>
              <a:t>01</a:t>
            </a:r>
            <a:endParaRPr lang="en-US" sz="14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11696700" y="6502400"/>
            <a:ext cx="431800" cy="431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671300" y="6604000"/>
            <a:ext cx="469900" cy="241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400" b="0" i="0" u="none" strike="noStrike" spc="-100">
                <a:solidFill>
                  <a:srgbClr val="ffffff"/>
                </a:solidFill>
                <a:latin typeface="ONE Mobile Title OTF"/>
              </a:rPr>
              <a:t>02</a:t>
            </a:r>
            <a:endParaRPr lang="en-US" sz="14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400000">
            <a:off x="11696700" y="7251700"/>
            <a:ext cx="4318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696700" y="6324600"/>
            <a:ext cx="43307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1696700" y="7086600"/>
            <a:ext cx="43307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71300" y="7353300"/>
            <a:ext cx="469900" cy="241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400" b="0" i="0" u="none" strike="noStrike" spc="-100">
                <a:solidFill>
                  <a:srgbClr val="ffffff"/>
                </a:solidFill>
                <a:latin typeface="ONE Mobile Title OTF"/>
              </a:rPr>
              <a:t>03</a:t>
            </a:r>
            <a:endParaRPr lang="en-US" sz="14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689100" y="5232400"/>
            <a:ext cx="5232400" cy="299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5400000">
            <a:off x="2044700" y="5765800"/>
            <a:ext cx="431800" cy="431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2000" y="5867400"/>
            <a:ext cx="469900" cy="241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400" b="0" i="0" u="none" strike="noStrike" spc="-100">
                <a:solidFill>
                  <a:srgbClr val="ffffff"/>
                </a:solidFill>
                <a:latin typeface="ONE Mobile Title OTF"/>
              </a:rPr>
              <a:t>01</a:t>
            </a:r>
            <a:endParaRPr lang="en-US" sz="14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5400000">
            <a:off x="2044700" y="6515100"/>
            <a:ext cx="431800" cy="431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032000" y="6616700"/>
            <a:ext cx="469900" cy="241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400" b="0" i="0" u="none" strike="noStrike" spc="-100">
                <a:solidFill>
                  <a:srgbClr val="ffffff"/>
                </a:solidFill>
                <a:latin typeface="ONE Mobile Title OTF"/>
              </a:rPr>
              <a:t>02</a:t>
            </a:r>
            <a:endParaRPr lang="en-US" sz="14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5400000">
            <a:off x="2044700" y="7264400"/>
            <a:ext cx="4318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2044700" y="6337300"/>
            <a:ext cx="43307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044700" y="7099300"/>
            <a:ext cx="43307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032000" y="7366000"/>
            <a:ext cx="469900" cy="241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400" b="0" i="0" u="none" strike="noStrike" spc="-100">
                <a:solidFill>
                  <a:srgbClr val="ffffff"/>
                </a:solidFill>
                <a:latin typeface="ONE Mobile Title OTF"/>
              </a:rPr>
              <a:t>03</a:t>
            </a:r>
            <a:endParaRPr lang="en-US" sz="1400" b="0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140700" y="5765800"/>
            <a:ext cx="330200" cy="368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153400" y="7429500"/>
            <a:ext cx="330200" cy="368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629400" y="1473200"/>
            <a:ext cx="50292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900" b="1" i="0" u="none" strike="noStrike" spc="-200">
                <a:solidFill>
                  <a:srgbClr val="d6b2b1"/>
                </a:solidFill>
                <a:ea typeface="ONE Mobile Title OTF"/>
              </a:rPr>
              <a:t>프로그램 소개</a:t>
            </a:r>
            <a:endParaRPr lang="ko-KR" altLang="en-US" sz="3900" b="1" i="0" u="none" strike="noStrike" spc="-200">
              <a:solidFill>
                <a:srgbClr val="d6b2b1"/>
              </a:solidFill>
              <a:ea typeface="ONE Mobile Title OTF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680200" y="3670300"/>
            <a:ext cx="84836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“우리는 20~30대가 자신의 감정을 편하게 들여다볼 수 있는 </a:t>
            </a:r>
            <a:r>
              <a:rPr lang="ko-KR" altLang="en-US" sz="2700" b="0" i="0" u="none" strike="noStrike" spc="-100">
                <a:solidFill>
                  <a:srgbClr val="333333"/>
                </a:solidFill>
                <a:ea typeface="ONE Mobile Title OTF"/>
              </a:rPr>
              <a:t>  </a:t>
            </a:r>
            <a:r>
              <a:rPr lang="en-US" altLang="ko-KR" sz="2700" b="0" i="0" u="none" strike="noStrike" spc="-100">
                <a:solidFill>
                  <a:srgbClr val="333333"/>
                </a:solidFill>
                <a:ea typeface="ONE Mobile Title OTF"/>
              </a:rPr>
              <a:t>‘</a:t>
            </a:r>
            <a:r>
              <a:rPr lang="ko-KR" sz="2700" b="0" i="0" u="none" strike="noStrike" spc="-100">
                <a:solidFill>
                  <a:srgbClr val="333333"/>
                </a:solidFill>
                <a:ea typeface="ONE Mobile Title OTF"/>
              </a:rPr>
              <a:t>가볍고, 따뜻한’ 자가진단 테스트를 만들고 싶었습니다.”</a:t>
            </a:r>
            <a:endParaRPr lang="ko-KR" sz="2700" b="0" i="0" u="none" strike="noStrike" spc="-10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61400" y="5778500"/>
            <a:ext cx="11430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spc="-100">
                <a:solidFill>
                  <a:srgbClr val="ffffff"/>
                </a:solidFill>
                <a:ea typeface="ONE Mobile Title OTF"/>
              </a:rPr>
              <a:t>특징</a:t>
            </a:r>
            <a:endParaRPr lang="ko-KR" altLang="en-US" sz="2000" b="0" i="0" u="none" strike="noStrike" spc="-10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61400" y="7404100"/>
            <a:ext cx="11430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spc="-100">
                <a:solidFill>
                  <a:srgbClr val="ffffff"/>
                </a:solidFill>
                <a:ea typeface="ONE Mobile Title OTF"/>
              </a:rPr>
              <a:t>진행 방식</a:t>
            </a:r>
            <a:endParaRPr lang="ko-KR" altLang="en-US" sz="2000" b="0" i="0" u="none" strike="noStrike" spc="-10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230100" y="5803900"/>
            <a:ext cx="38608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총 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Bold"/>
              </a:rPr>
              <a:t>20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개의 문항에 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Bold"/>
              </a:rPr>
              <a:t>0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 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Bold"/>
              </a:rPr>
              <a:t>~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 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Bold"/>
              </a:rPr>
              <a:t>3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점으로 응답</a:t>
            </a:r>
            <a:endParaRPr lang="ko-KR" altLang="en-US" sz="1700" b="0" i="0" u="none" strike="noStrike" spc="-100">
              <a:solidFill>
                <a:srgbClr val="333333"/>
              </a:solidFill>
              <a:ea typeface="ONE Mobile OTF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230100" y="6553200"/>
            <a:ext cx="38608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접수를 합산해 결과를 분류 </a:t>
            </a:r>
            <a:endParaRPr lang="ko-KR" altLang="en-US" sz="1700" b="0" i="0" u="none" strike="noStrike" spc="-100">
              <a:solidFill>
                <a:srgbClr val="333333"/>
              </a:solidFill>
              <a:ea typeface="ONE Mobile OTF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230100" y="7302500"/>
            <a:ext cx="38608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결과와 함꼐 마음을 위로해주는 명언을 제공</a:t>
            </a:r>
            <a:endParaRPr lang="en-US" altLang="ko-KR" sz="1700" b="0" i="0" u="none" strike="noStrike" spc="-100">
              <a:solidFill>
                <a:srgbClr val="333333"/>
              </a:solidFill>
              <a:ea typeface="ONE Mobile OTF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590800" y="5816600"/>
            <a:ext cx="38608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비대면</a:t>
            </a:r>
            <a:r>
              <a:rPr lang="en-US" altLang="ko-KR" sz="1700" b="0" i="0" u="none" strike="noStrike" spc="-100">
                <a:solidFill>
                  <a:srgbClr val="333333"/>
                </a:solidFill>
                <a:ea typeface="ONE Mobile OTF Bold"/>
              </a:rPr>
              <a:t>/</a:t>
            </a: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 익명 사용 가능</a:t>
            </a:r>
            <a:endParaRPr lang="ko-KR" altLang="en-US" sz="1700" b="0" i="0" u="none" strike="noStrike" spc="-100">
              <a:solidFill>
                <a:srgbClr val="333333"/>
              </a:solidFill>
              <a:ea typeface="ONE Mobile OTF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590800" y="6565900"/>
            <a:ext cx="38608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간편한 진단 </a:t>
            </a:r>
            <a:r>
              <a:rPr lang="en-US" sz="1700" b="0" i="0" u="none" strike="noStrike" spc="-100">
                <a:solidFill>
                  <a:srgbClr val="333333"/>
                </a:solidFill>
                <a:latin typeface="ONE Mobile OTF Bold"/>
              </a:rPr>
              <a:t>.</a:t>
            </a:r>
            <a:endParaRPr lang="en-US" sz="1700" b="0" i="0" u="none" strike="noStrike" spc="-100">
              <a:solidFill>
                <a:srgbClr val="333333"/>
              </a:solidFill>
              <a:latin typeface="ONE Mobile OTF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590800" y="7327900"/>
            <a:ext cx="4114800" cy="25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700" b="0" i="0" u="none" strike="noStrike" spc="-100">
                <a:solidFill>
                  <a:srgbClr val="333333"/>
                </a:solidFill>
                <a:ea typeface="ONE Mobile OTF Bold"/>
              </a:rPr>
              <a:t>감성적인 디자인과 명언으로 정서적 위안 제공</a:t>
            </a:r>
            <a:endParaRPr lang="ko-KR" altLang="en-US" sz="1700" b="0" i="0" u="none" strike="noStrike" spc="-100">
              <a:solidFill>
                <a:srgbClr val="333333"/>
              </a:solidFill>
              <a:ea typeface="ONE Mobile OTF Bold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422400" y="1663700"/>
            <a:ext cx="1689100" cy="1689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5430500" y="3276600"/>
            <a:ext cx="1181100" cy="129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762000"/>
            <a:ext cx="16751300" cy="876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65100" y="7277100"/>
            <a:ext cx="1993900" cy="199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05100" y="7353300"/>
            <a:ext cx="9017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078200" y="5994400"/>
            <a:ext cx="1130300" cy="113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77600" y="7505700"/>
            <a:ext cx="1181100" cy="129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79700" y="2324100"/>
            <a:ext cx="13627100" cy="6172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100" b="1" i="0" u="none" strike="noStrike">
                <a:solidFill>
                  <a:srgbClr val="afbb8f"/>
                </a:solidFill>
                <a:ea typeface="esamanru OTF Medium"/>
              </a:rPr>
              <a:t>CES-D (Center for Epidemiologic Studies Depression Scale)</a:t>
            </a:r>
            <a:endParaRPr lang="en-US" altLang="ko-KR" sz="30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endParaRPr lang="en-US" altLang="ko-KR" sz="30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미국 국립정신 건강 연구소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(NIHM)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에서 개발한 우울증 선별용 자기보고형 설문지 이며 총 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20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문항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 각 문항은 지난 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1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주일 동안의 기분이나 행동에 대해 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0~3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점으로 평가</a:t>
            </a:r>
            <a:endParaRPr lang="ko-KR" altLang="en-US" sz="28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전 세계적으로 사용되며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 국내에서도 폭넓게 사용된다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.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감정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 행동 변화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 수면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/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식욕 문제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,</a:t>
            </a:r>
            <a:r>
              <a:rPr lang="ko-KR" altLang="en-US" sz="2800" i="0" u="none" strike="noStrike">
                <a:solidFill>
                  <a:srgbClr val="afbb8f"/>
                </a:solidFill>
                <a:ea typeface="esamanru OTF Medium"/>
              </a:rPr>
              <a:t> 자존감 등 심리 상태를 포괄적으로 측정한다</a:t>
            </a:r>
            <a:r>
              <a:rPr lang="en-US" altLang="ko-KR" sz="2800" i="0" u="none" strike="noStrike">
                <a:solidFill>
                  <a:srgbClr val="afbb8f"/>
                </a:solidFill>
                <a:ea typeface="esamanru OTF Medium"/>
              </a:rPr>
              <a:t>.</a:t>
            </a:r>
            <a:endParaRPr lang="en-US" altLang="ko-KR" sz="28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endParaRPr lang="en-US" altLang="ko-KR" sz="28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3000" i="0" u="none" strike="noStrike">
                <a:solidFill>
                  <a:srgbClr val="afbb8f"/>
                </a:solidFill>
                <a:ea typeface="esamanru OTF Medium"/>
              </a:rPr>
              <a:t>본 프로그램은 </a:t>
            </a:r>
            <a:r>
              <a:rPr lang="en-US" altLang="ko-KR" sz="3000" i="0" u="none" strike="noStrike">
                <a:solidFill>
                  <a:srgbClr val="afbb8f"/>
                </a:solidFill>
                <a:ea typeface="esamanru OTF Medium"/>
              </a:rPr>
              <a:t>CES-D</a:t>
            </a:r>
            <a:r>
              <a:rPr lang="ko-KR" altLang="en-US" sz="3000" i="0" u="none" strike="noStrike">
                <a:solidFill>
                  <a:srgbClr val="afbb8f"/>
                </a:solidFill>
                <a:ea typeface="esamanru OTF Medium"/>
              </a:rPr>
              <a:t> 문항을 쉽고 가볍게 각색하여 일반 사용자들이 부담 없이 자신의 감정 상태를 확인할 수 있도록 재구성하였습니다</a:t>
            </a:r>
            <a:r>
              <a:rPr lang="en-US" altLang="ko-KR" sz="3000" i="0" u="none" strike="noStrike">
                <a:solidFill>
                  <a:srgbClr val="afbb8f"/>
                </a:solidFill>
                <a:ea typeface="esamanru OTF Medium"/>
              </a:rPr>
              <a:t>.</a:t>
            </a:r>
            <a:endParaRPr lang="en-US" altLang="ko-KR" sz="300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endParaRPr lang="en-US" altLang="ko-KR" sz="3000" b="0" i="0" u="none" strike="noStrike">
              <a:solidFill>
                <a:srgbClr val="afbb8f"/>
              </a:solidFill>
              <a:ea typeface="esamanru OTF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3200" b="1" i="0" u="none" strike="noStrike">
                <a:solidFill>
                  <a:srgbClr val="afbb8f"/>
                </a:solidFill>
                <a:ea typeface="esamanru OTF Medium"/>
              </a:rPr>
              <a:t> </a:t>
            </a:r>
            <a:endParaRPr lang="ko-KR" altLang="en-US" sz="3200" b="1" i="0" u="none" strike="noStrike">
              <a:solidFill>
                <a:srgbClr val="afbb8f"/>
              </a:solidFill>
              <a:ea typeface="esamanru OTF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66100" y="9029700"/>
            <a:ext cx="19558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100" b="0" i="0" u="none" strike="noStrike" spc="-100">
                <a:solidFill>
                  <a:srgbClr val="afbb8f"/>
                </a:solidFill>
                <a:ea typeface="ONE Mobile OTF Bold"/>
              </a:rPr>
              <a:t>마음 지킴이</a:t>
            </a:r>
            <a:endParaRPr lang="ko-KR" altLang="en-US" sz="2100" b="0" i="0" u="none" strike="noStrike" spc="-100">
              <a:solidFill>
                <a:srgbClr val="afbb8f"/>
              </a:solidFill>
              <a:ea typeface="ONE Mobile OT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3500" y="1028699"/>
            <a:ext cx="15621000" cy="152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2089"/>
              </a:lnSpc>
              <a:defRPr/>
            </a:pPr>
            <a:r>
              <a:rPr lang="ko-KR" altLang="en-US" sz="4100" b="1" i="0" u="none" strike="noStrike" spc="500">
                <a:solidFill>
                  <a:srgbClr val="ecd89d"/>
                </a:solidFill>
                <a:latin typeface="LINE Seed Sans TH Regular"/>
              </a:rPr>
              <a:t> </a:t>
            </a:r>
            <a:endParaRPr lang="ko-KR" altLang="en-US" sz="4100" b="1" i="0" u="none" strike="noStrike" spc="500">
              <a:solidFill>
                <a:srgbClr val="ecd89d"/>
              </a:solidFill>
              <a:latin typeface="LINE Seed Sans TH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d8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46500" y="5533292"/>
            <a:ext cx="6555153" cy="97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38300" y="4612054"/>
            <a:ext cx="1836615" cy="26963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85200" y="4582746"/>
            <a:ext cx="1836615" cy="27256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21800" y="4875823"/>
            <a:ext cx="703384" cy="5275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68900" y="4612054"/>
            <a:ext cx="1836615" cy="26963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976100" y="4582746"/>
            <a:ext cx="1836615" cy="27256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788900" y="4919784"/>
            <a:ext cx="586153" cy="4200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489200" y="4845538"/>
            <a:ext cx="517769" cy="5959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943600" y="4872892"/>
            <a:ext cx="634999" cy="51776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5697200" y="2044700"/>
            <a:ext cx="11811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16680000">
            <a:off x="1168400" y="8140700"/>
            <a:ext cx="1066800" cy="1168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29400" y="1498600"/>
            <a:ext cx="50292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900" b="1" i="0" u="none" strike="noStrike" spc="-200">
                <a:solidFill>
                  <a:srgbClr val="d6b2b1"/>
                </a:solidFill>
                <a:ea typeface="ONE Mobile Title OTF"/>
              </a:rPr>
              <a:t>기온 분표표</a:t>
            </a:r>
            <a:endParaRPr lang="ko-KR" altLang="en-US" sz="3900" b="1" i="0" u="none" strike="noStrike" spc="-200">
              <a:solidFill>
                <a:srgbClr val="d6b2b1"/>
              </a:solidFill>
              <a:ea typeface="ONE Mobile Title O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2184" y="7658100"/>
            <a:ext cx="2471615" cy="39076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0269"/>
              </a:lnSpc>
              <a:defRPr/>
            </a:pPr>
            <a:r>
              <a:rPr lang="en-US" altLang="ko-KR" sz="1500" b="0" i="0" u="none" strike="noStrike" spc="-100">
                <a:solidFill>
                  <a:srgbClr val="333333"/>
                </a:solidFill>
                <a:latin typeface="ONE Mobile OTF Regular"/>
              </a:rPr>
              <a:t>“</a:t>
            </a:r>
            <a:r>
              <a:rPr lang="ko-KR" alt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멘탈</a:t>
            </a:r>
            <a:r>
              <a:rPr lang="en-US" altLang="ko-KR" sz="1500" b="0" i="0" u="none" strike="noStrike" spc="-100">
                <a:solidFill>
                  <a:srgbClr val="333333"/>
                </a:solidFill>
                <a:latin typeface="ONE Mobile OTF Regular"/>
              </a:rPr>
              <a:t>:</a:t>
            </a:r>
            <a:r>
              <a:rPr lang="ko-KR" alt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 안정화 완료</a:t>
            </a:r>
            <a:r>
              <a:rPr 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  <a:r>
              <a:rPr lang="ko-KR" alt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기온이도 미소 짓는다 </a:t>
            </a:r>
            <a:r>
              <a:rPr lang="en-US" altLang="ko-KR" sz="1500" b="0" i="0" u="none" strike="noStrike" spc="-100">
                <a:solidFill>
                  <a:srgbClr val="333333"/>
                </a:solidFill>
                <a:latin typeface="ONE Mobile OTF Regular"/>
              </a:rPr>
              <a:t>:)</a:t>
            </a:r>
            <a:endParaRPr lang="en-US" altLang="ko-KR" sz="1500" b="0" i="0" u="none" strike="noStrike" spc="-10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28800" y="6362700"/>
            <a:ext cx="1582615" cy="30284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200" b="0" i="0" u="none" strike="noStrike" spc="-100">
                <a:solidFill>
                  <a:srgbClr val="d6b2b1"/>
                </a:solidFill>
                <a:latin typeface="ONE Mobile Title OTF"/>
              </a:rPr>
              <a:t>0~11</a:t>
            </a:r>
            <a:r>
              <a:rPr lang="ko-KR" altLang="en-US" sz="2200" b="0" i="0" u="none" strike="noStrike" spc="-100">
                <a:solidFill>
                  <a:srgbClr val="d6b2b1"/>
                </a:solidFill>
                <a:latin typeface="ONE Mobile Title OTF"/>
              </a:rPr>
              <a:t>점 </a:t>
            </a:r>
            <a:endParaRPr lang="ko-KR" altLang="en-US" sz="2200" b="0" i="0" u="none" strike="noStrike" spc="-100">
              <a:solidFill>
                <a:srgbClr val="d6b2b1"/>
              </a:solidFill>
              <a:latin typeface="ONE Mobile Title OTF"/>
            </a:endParaRPr>
          </a:p>
          <a:p>
            <a:pPr lvl="0" algn="ctr">
              <a:lnSpc>
                <a:spcPct val="99600"/>
              </a:lnSpc>
              <a:defRPr/>
            </a:pPr>
            <a:endParaRPr lang="ko-KR" altLang="en-US" sz="2200" b="0" i="0" u="none" strike="noStrike" spc="-100">
              <a:solidFill>
                <a:srgbClr val="d6b2b1"/>
              </a:solidFill>
              <a:latin typeface="ONE Mobile Title OT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35600" y="6288454"/>
            <a:ext cx="1426307" cy="30284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200" b="0" i="0" u="none" strike="noStrike" spc="-100">
                <a:solidFill>
                  <a:srgbClr val="d6b2b1"/>
                </a:solidFill>
                <a:latin typeface="ONE Mobile Title OTF"/>
              </a:rPr>
              <a:t>12~20</a:t>
            </a:r>
            <a:r>
              <a:rPr lang="ko-KR" altLang="en-US" sz="2200" b="0" i="0" u="none" strike="noStrike" spc="-100">
                <a:solidFill>
                  <a:srgbClr val="d6b2b1"/>
                </a:solidFill>
                <a:latin typeface="ONE Mobile Title OTF"/>
              </a:rPr>
              <a:t>점</a:t>
            </a:r>
            <a:endParaRPr lang="ko-KR" altLang="en-US" sz="2200" b="0" i="0" u="none" strike="noStrike" spc="-100">
              <a:solidFill>
                <a:srgbClr val="d6b2b1"/>
              </a:solidFill>
              <a:latin typeface="ONE Mobile Title OTF"/>
            </a:endParaRPr>
          </a:p>
          <a:p>
            <a:pPr lvl="0" algn="ctr">
              <a:lnSpc>
                <a:spcPct val="99600"/>
              </a:lnSpc>
              <a:defRPr/>
            </a:pPr>
            <a:endParaRPr lang="ko-KR" altLang="en-US" sz="2200" b="0" i="0" u="none" strike="noStrike" spc="-100">
              <a:solidFill>
                <a:srgbClr val="d6b2b1"/>
              </a:solidFill>
              <a:latin typeface="ONE Mobile Title OT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750300" y="6288454"/>
            <a:ext cx="1582615" cy="30284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200" b="0" i="0" u="none" strike="noStrike" spc="-100">
                <a:solidFill>
                  <a:srgbClr val="d6b2b1"/>
                </a:solidFill>
                <a:latin typeface="ONE Mobile Title OTF"/>
              </a:rPr>
              <a:t>21~30</a:t>
            </a:r>
            <a:r>
              <a:rPr lang="ko-KR" altLang="en-US" sz="2200" b="0" i="0" u="none" strike="noStrike" spc="-100">
                <a:solidFill>
                  <a:srgbClr val="d6b2b1"/>
                </a:solidFill>
                <a:latin typeface="ONE Mobile Title OTF"/>
              </a:rPr>
              <a:t>점</a:t>
            </a:r>
            <a:endParaRPr lang="ko-KR" altLang="en-US" sz="2200" b="0" i="0" u="none" strike="noStrike" spc="-100">
              <a:solidFill>
                <a:srgbClr val="d6b2b1"/>
              </a:solidFill>
              <a:latin typeface="ONE Mobile Title OTF"/>
            </a:endParaRPr>
          </a:p>
          <a:p>
            <a:pPr lvl="0" algn="ctr">
              <a:lnSpc>
                <a:spcPct val="99600"/>
              </a:lnSpc>
              <a:defRPr/>
            </a:pPr>
            <a:endParaRPr lang="ko-KR" altLang="en-US" sz="2200" b="0" i="0" u="none" strike="noStrike" spc="-100">
              <a:solidFill>
                <a:srgbClr val="d6b2b1"/>
              </a:solidFill>
              <a:latin typeface="ONE Mobile Title OT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255500" y="6364654"/>
            <a:ext cx="1396999" cy="30284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200" b="0" i="0" u="none" strike="noStrike" spc="-100">
                <a:solidFill>
                  <a:srgbClr val="d6b2b1"/>
                </a:solidFill>
                <a:latin typeface="ONE Mobile Title OTF"/>
              </a:rPr>
              <a:t>31~40</a:t>
            </a:r>
            <a:r>
              <a:rPr lang="ko-KR" altLang="en-US" sz="2200" b="0" i="0" u="none" strike="noStrike" spc="-100">
                <a:solidFill>
                  <a:srgbClr val="d6b2b1"/>
                </a:solidFill>
                <a:latin typeface="ONE Mobile Title OTF"/>
              </a:rPr>
              <a:t>점</a:t>
            </a:r>
            <a:endParaRPr lang="ko-KR" altLang="en-US" sz="2200" b="0" i="0" u="none" strike="noStrike" spc="-100">
              <a:solidFill>
                <a:srgbClr val="d6b2b1"/>
              </a:solidFill>
              <a:latin typeface="ONE Mobile Title OTF"/>
            </a:endParaRPr>
          </a:p>
          <a:p>
            <a:pPr lvl="0" algn="ctr">
              <a:lnSpc>
                <a:spcPct val="99600"/>
              </a:lnSpc>
              <a:defRPr/>
            </a:pPr>
            <a:endParaRPr lang="ko-KR" altLang="en-US" sz="2200" b="0" i="0" u="none" strike="noStrike" spc="-100">
              <a:solidFill>
                <a:srgbClr val="d6b2b1"/>
              </a:solidFill>
              <a:latin typeface="ONE Mobile Title O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305800" y="7724531"/>
            <a:ext cx="2471615" cy="39076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0269"/>
              </a:lnSpc>
              <a:defRPr/>
            </a:pPr>
            <a:r>
              <a:rPr lang="ko-KR" alt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조금 서늘해졌어요</a:t>
            </a:r>
            <a:r>
              <a:rPr lang="en-US" altLang="ko-KR" sz="1500" b="0" i="0" u="none" strike="noStrike" spc="-100">
                <a:solidFill>
                  <a:srgbClr val="333333"/>
                </a:solidFill>
                <a:latin typeface="ONE Mobile OTF Regular"/>
              </a:rPr>
              <a:t>..</a:t>
            </a:r>
            <a:r>
              <a:rPr 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  <a:r>
              <a:rPr lang="ko-KR" alt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 감정 온도 약간 다운</a:t>
            </a:r>
            <a:endParaRPr lang="ko-KR" altLang="en-US" sz="1500" b="0" i="0" u="none" strike="noStrike" spc="-10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01585" y="7734300"/>
            <a:ext cx="2471615" cy="39076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0269"/>
              </a:lnSpc>
              <a:defRPr/>
            </a:pPr>
            <a:r>
              <a:rPr lang="ko-KR" altLang="en-US" sz="1500" b="0" i="0" u="none" strike="noStrike" spc="-100">
                <a:solidFill>
                  <a:srgbClr val="333333"/>
                </a:solidFill>
                <a:ea typeface="ONE Mobile OTF Regular"/>
              </a:rPr>
              <a:t>심상치 않다</a:t>
            </a:r>
            <a:r>
              <a:rPr lang="en-US" altLang="ko-KR" sz="1500" b="0" i="0" u="none" strike="noStrike" spc="-100">
                <a:solidFill>
                  <a:srgbClr val="333333"/>
                </a:solidFill>
                <a:ea typeface="ONE Mobile OTF Regular"/>
              </a:rPr>
              <a:t>..</a:t>
            </a:r>
            <a:r>
              <a:rPr lang="ko-KR" alt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 감정 기온 급강하 중</a:t>
            </a:r>
            <a:endParaRPr lang="ko-KR" altLang="en-US" sz="1500" b="0" i="0" u="none" strike="noStrike" spc="-10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706600" y="7724531"/>
            <a:ext cx="2471615" cy="39076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0269"/>
              </a:lnSpc>
              <a:defRPr/>
            </a:pPr>
            <a:r>
              <a:rPr lang="ko-KR" alt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기온이 눈물 얼었음</a:t>
            </a:r>
            <a:r>
              <a:rPr lang="en-US" altLang="ko-KR" sz="1500" b="0" i="0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  <a:r>
              <a:rPr 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  <a:r>
              <a:rPr lang="ko-KR" altLang="en-US" sz="1500" b="0" i="0" u="none" strike="noStrike" spc="-100">
                <a:solidFill>
                  <a:srgbClr val="333333"/>
                </a:solidFill>
                <a:latin typeface="ONE Mobile OTF Regular"/>
              </a:rPr>
              <a:t> 감정 혹한기 돌입</a:t>
            </a:r>
            <a:endParaRPr lang="ko-KR" altLang="en-US" sz="1500" b="0" i="0" u="none" strike="noStrike" spc="-100">
              <a:solidFill>
                <a:srgbClr val="333333"/>
              </a:solidFill>
              <a:latin typeface="ONE Mobile OTF Regular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625392" y="4225816"/>
            <a:ext cx="1846544" cy="153585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610600" y="4229100"/>
            <a:ext cx="1817076" cy="1535729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1957370" y="4229100"/>
            <a:ext cx="1834830" cy="1523999"/>
          </a:xfrm>
          <a:prstGeom prst="rect">
            <a:avLst/>
          </a:prstGeom>
        </p:spPr>
      </p:pic>
      <p:pic>
        <p:nvPicPr>
          <p:cNvPr id="30" name="Picture 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5113000" y="4596423"/>
            <a:ext cx="1836615" cy="2725615"/>
          </a:xfrm>
          <a:prstGeom prst="rect">
            <a:avLst/>
          </a:prstGeom>
        </p:spPr>
      </p:pic>
      <p:pic>
        <p:nvPicPr>
          <p:cNvPr id="31" name="Picture 1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5925800" y="4933461"/>
            <a:ext cx="586153" cy="420076"/>
          </a:xfrm>
          <a:prstGeom prst="rect">
            <a:avLst/>
          </a:prstGeom>
        </p:spPr>
      </p:pic>
      <p:sp>
        <p:nvSpPr>
          <p:cNvPr id="32" name="TextBox 20"/>
          <p:cNvSpPr txBox="1"/>
          <p:nvPr/>
        </p:nvSpPr>
        <p:spPr>
          <a:xfrm>
            <a:off x="15392400" y="6364654"/>
            <a:ext cx="1396999" cy="302846"/>
          </a:xfrm>
          <a:prstGeom prst="rect">
            <a:avLst/>
          </a:prstGeom>
        </p:spPr>
        <p:txBody>
          <a:bodyPr lIns="0" tIns="0" rIns="0" bIns="0" anchor="ctr"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-100" normalizeH="0" baseline="0" mc:Ignorable="hp" hp:hslEmbossed="0">
                <a:solidFill>
                  <a:srgbClr val="d6b2b1"/>
                </a:solidFill>
                <a:latin typeface="ONE Mobile Title OTF"/>
              </a:rPr>
              <a:t>41~50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-100" normalizeH="0" baseline="0" mc:Ignorable="hp" hp:hslEmbossed="0">
                <a:solidFill>
                  <a:srgbClr val="d6b2b1"/>
                </a:solidFill>
                <a:latin typeface="ONE Mobile Title OTF"/>
              </a:rPr>
              <a:t>점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-100" normalizeH="0" baseline="0" mc:Ignorable="hp" hp:hslEmbossed="0">
              <a:solidFill>
                <a:srgbClr val="d6b2b1"/>
              </a:solidFill>
              <a:latin typeface="ONE Mobile Title OTF"/>
            </a:endParaRPr>
          </a:p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-100" normalizeH="0" baseline="0" mc:Ignorable="hp" hp:hslEmbossed="0">
              <a:solidFill>
                <a:srgbClr val="d6b2b1"/>
              </a:solidFill>
              <a:latin typeface="ONE Mobile Title OTF"/>
            </a:endParaRPr>
          </a:p>
        </p:txBody>
      </p:sp>
      <p:sp>
        <p:nvSpPr>
          <p:cNvPr id="33" name="TextBox 23"/>
          <p:cNvSpPr txBox="1"/>
          <p:nvPr/>
        </p:nvSpPr>
        <p:spPr>
          <a:xfrm>
            <a:off x="4767385" y="7658100"/>
            <a:ext cx="2471615" cy="390769"/>
          </a:xfrm>
          <a:prstGeom prst="rect">
            <a:avLst/>
          </a:prstGeom>
        </p:spPr>
        <p:txBody>
          <a:bodyPr lIns="0" tIns="0" rIns="0" bIns="0" anchor="ctr"/>
          <a:p>
            <a:pPr marL="0" lvl="0" indent="0" algn="ctr" defTabSz="914400" rtl="0" eaLnBrk="1" latinLnBrk="0" hangingPunct="1">
              <a:lnSpc>
                <a:spcPct val="14026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100" normalizeH="0" baseline="0" mc:Ignorable="hp" hp:hslEmbossed="0">
                <a:solidFill>
                  <a:srgbClr val="333333"/>
                </a:solidFill>
                <a:latin typeface="ONE Mobile OTF Regular"/>
              </a:rPr>
              <a:t>조금 식었지만 아직 회복 가능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100" normalizeH="0" baseline="0" mc:Ignorable="hp" hp:hslEmbossed="0">
                <a:solidFill>
                  <a:srgbClr val="333333"/>
                </a:solidFill>
                <a:latin typeface="ONE Mobile OTF Regular"/>
              </a:rPr>
              <a:t>!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-100" normalizeH="0" baseline="0" mc:Ignorable="hp" hp:hslEmbossed="0">
              <a:solidFill>
                <a:srgbClr val="333333"/>
              </a:solidFill>
              <a:latin typeface="ONE Mobile OTF Regular"/>
            </a:endParaRPr>
          </a:p>
          <a:p>
            <a:pPr marL="0" lvl="0" indent="0" algn="ctr" defTabSz="914400" rtl="0" eaLnBrk="1" latinLnBrk="0" hangingPunct="1">
              <a:lnSpc>
                <a:spcPct val="14026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100" normalizeH="0" baseline="0" mc:Ignorable="hp" hp:hslEmbossed="0">
                <a:solidFill>
                  <a:srgbClr val="333333"/>
                </a:solidFill>
                <a:latin typeface="ONE Mobile OTF Regular"/>
              </a:rPr>
              <a:t>따뜻한 밥 머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-100" normalizeH="0" baseline="0" mc:Ignorable="hp" hp:hslEmbossed="0">
              <a:solidFill>
                <a:srgbClr val="333333"/>
              </a:solidFill>
              <a:latin typeface="ONE Mobile OTF Regular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5087600" y="4235938"/>
            <a:ext cx="1875692" cy="1523999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5181600" y="4244209"/>
            <a:ext cx="1828800" cy="150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507</ep:Words>
  <ep:PresentationFormat>On-screen Show (4:3)</ep:PresentationFormat>
  <ep:Paragraphs>109</ep:Paragraphs>
  <ep:Slides>11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연웅</cp:lastModifiedBy>
  <dcterms:modified xsi:type="dcterms:W3CDTF">2025-07-14T07:58:20.153</dcterms:modified>
  <cp:revision>32</cp:revision>
  <cp:version/>
</cp:coreProperties>
</file>